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14"/>
  </p:notes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p:scale>
          <a:sx n="100" d="100"/>
          <a:sy n="100" d="100"/>
        </p:scale>
        <p:origin x="936"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1C5B8F-CCD9-429B-9BB8-69ACDAAD11CE}" type="datetimeFigureOut">
              <a:rPr lang="en-US" smtClean="0"/>
              <a:t>3/22/2018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D05B27-91DD-428B-ACC5-23898A415AB9}" type="slidenum">
              <a:rPr lang="en-US" smtClean="0"/>
              <a:t>‹#›</a:t>
            </a:fld>
            <a:endParaRPr lang="en-US"/>
          </a:p>
        </p:txBody>
      </p:sp>
    </p:spTree>
    <p:extLst>
      <p:ext uri="{BB962C8B-B14F-4D97-AF65-F5344CB8AC3E}">
        <p14:creationId xmlns:p14="http://schemas.microsoft.com/office/powerpoint/2010/main" val="1110097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Past Treasures of your organizations can help fill out and complete form with you.</a:t>
            </a:r>
          </a:p>
          <a:p>
            <a:endParaRPr lang="en-US" dirty="0"/>
          </a:p>
        </p:txBody>
      </p:sp>
      <p:sp>
        <p:nvSpPr>
          <p:cNvPr id="4" name="Slide Number Placeholder 3"/>
          <p:cNvSpPr>
            <a:spLocks noGrp="1"/>
          </p:cNvSpPr>
          <p:nvPr>
            <p:ph type="sldNum" sz="quarter" idx="10"/>
          </p:nvPr>
        </p:nvSpPr>
        <p:spPr/>
        <p:txBody>
          <a:bodyPr/>
          <a:lstStyle/>
          <a:p>
            <a:fld id="{E2D05B27-91DD-428B-ACC5-23898A415AB9}" type="slidenum">
              <a:rPr lang="en-US" smtClean="0"/>
              <a:t>3</a:t>
            </a:fld>
            <a:endParaRPr lang="en-US"/>
          </a:p>
        </p:txBody>
      </p:sp>
    </p:spTree>
    <p:extLst>
      <p:ext uri="{BB962C8B-B14F-4D97-AF65-F5344CB8AC3E}">
        <p14:creationId xmlns:p14="http://schemas.microsoft.com/office/powerpoint/2010/main" val="2330268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F16D61-3B1F-4264-8D75-55869D24F8BB}" type="datetimeFigureOut">
              <a:rPr lang="en-US" smtClean="0"/>
              <a:t>3/22/2018</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5A592EBE-A115-43A4-B177-CFFF12B77E7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0649526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16D61-3B1F-4264-8D75-55869D24F8BB}"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92EBE-A115-43A4-B177-CFFF12B77E72}" type="slidenum">
              <a:rPr lang="en-US" smtClean="0"/>
              <a:t>‹#›</a:t>
            </a:fld>
            <a:endParaRPr lang="en-US"/>
          </a:p>
        </p:txBody>
      </p:sp>
    </p:spTree>
    <p:extLst>
      <p:ext uri="{BB962C8B-B14F-4D97-AF65-F5344CB8AC3E}">
        <p14:creationId xmlns:p14="http://schemas.microsoft.com/office/powerpoint/2010/main" val="2731722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16D61-3B1F-4264-8D75-55869D24F8BB}"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92EBE-A115-43A4-B177-CFFF12B77E72}" type="slidenum">
              <a:rPr lang="en-US" smtClean="0"/>
              <a:t>‹#›</a:t>
            </a:fld>
            <a:endParaRPr lang="en-US"/>
          </a:p>
        </p:txBody>
      </p:sp>
    </p:spTree>
    <p:extLst>
      <p:ext uri="{BB962C8B-B14F-4D97-AF65-F5344CB8AC3E}">
        <p14:creationId xmlns:p14="http://schemas.microsoft.com/office/powerpoint/2010/main" val="867661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F16D61-3B1F-4264-8D75-55869D24F8BB}"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92EBE-A115-43A4-B177-CFFF12B77E72}" type="slidenum">
              <a:rPr lang="en-US" smtClean="0"/>
              <a:t>‹#›</a:t>
            </a:fld>
            <a:endParaRPr lang="en-US"/>
          </a:p>
        </p:txBody>
      </p:sp>
    </p:spTree>
    <p:extLst>
      <p:ext uri="{BB962C8B-B14F-4D97-AF65-F5344CB8AC3E}">
        <p14:creationId xmlns:p14="http://schemas.microsoft.com/office/powerpoint/2010/main" val="199506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F16D61-3B1F-4264-8D75-55869D24F8BB}"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92EBE-A115-43A4-B177-CFFF12B77E72}"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7527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F16D61-3B1F-4264-8D75-55869D24F8BB}"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92EBE-A115-43A4-B177-CFFF12B77E72}" type="slidenum">
              <a:rPr lang="en-US" smtClean="0"/>
              <a:t>‹#›</a:t>
            </a:fld>
            <a:endParaRPr lang="en-US"/>
          </a:p>
        </p:txBody>
      </p:sp>
    </p:spTree>
    <p:extLst>
      <p:ext uri="{BB962C8B-B14F-4D97-AF65-F5344CB8AC3E}">
        <p14:creationId xmlns:p14="http://schemas.microsoft.com/office/powerpoint/2010/main" val="408793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F16D61-3B1F-4264-8D75-55869D24F8BB}" type="datetimeFigureOut">
              <a:rPr lang="en-US" smtClean="0"/>
              <a:t>3/22/2018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92EBE-A115-43A4-B177-CFFF12B77E72}" type="slidenum">
              <a:rPr lang="en-US" smtClean="0"/>
              <a:t>‹#›</a:t>
            </a:fld>
            <a:endParaRPr lang="en-US"/>
          </a:p>
        </p:txBody>
      </p:sp>
    </p:spTree>
    <p:extLst>
      <p:ext uri="{BB962C8B-B14F-4D97-AF65-F5344CB8AC3E}">
        <p14:creationId xmlns:p14="http://schemas.microsoft.com/office/powerpoint/2010/main" val="1180327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F16D61-3B1F-4264-8D75-55869D24F8BB}" type="datetimeFigureOut">
              <a:rPr lang="en-US" smtClean="0"/>
              <a:t>3/22/2018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92EBE-A115-43A4-B177-CFFF12B77E72}" type="slidenum">
              <a:rPr lang="en-US" smtClean="0"/>
              <a:t>‹#›</a:t>
            </a:fld>
            <a:endParaRPr lang="en-US"/>
          </a:p>
        </p:txBody>
      </p:sp>
    </p:spTree>
    <p:extLst>
      <p:ext uri="{BB962C8B-B14F-4D97-AF65-F5344CB8AC3E}">
        <p14:creationId xmlns:p14="http://schemas.microsoft.com/office/powerpoint/2010/main" val="1008820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F16D61-3B1F-4264-8D75-55869D24F8BB}" type="datetimeFigureOut">
              <a:rPr lang="en-US" smtClean="0"/>
              <a:t>3/22/2018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92EBE-A115-43A4-B177-CFFF12B77E72}" type="slidenum">
              <a:rPr lang="en-US" smtClean="0"/>
              <a:t>‹#›</a:t>
            </a:fld>
            <a:endParaRPr lang="en-US"/>
          </a:p>
        </p:txBody>
      </p:sp>
    </p:spTree>
    <p:extLst>
      <p:ext uri="{BB962C8B-B14F-4D97-AF65-F5344CB8AC3E}">
        <p14:creationId xmlns:p14="http://schemas.microsoft.com/office/powerpoint/2010/main" val="1287998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F16D61-3B1F-4264-8D75-55869D24F8BB}"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92EBE-A115-43A4-B177-CFFF12B77E72}" type="slidenum">
              <a:rPr lang="en-US" smtClean="0"/>
              <a:t>‹#›</a:t>
            </a:fld>
            <a:endParaRPr lang="en-US"/>
          </a:p>
        </p:txBody>
      </p:sp>
    </p:spTree>
    <p:extLst>
      <p:ext uri="{BB962C8B-B14F-4D97-AF65-F5344CB8AC3E}">
        <p14:creationId xmlns:p14="http://schemas.microsoft.com/office/powerpoint/2010/main" val="1030319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F16D61-3B1F-4264-8D75-55869D24F8BB}"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92EBE-A115-43A4-B177-CFFF12B77E72}" type="slidenum">
              <a:rPr lang="en-US" smtClean="0"/>
              <a:t>‹#›</a:t>
            </a:fld>
            <a:endParaRPr lang="en-US"/>
          </a:p>
        </p:txBody>
      </p:sp>
    </p:spTree>
    <p:extLst>
      <p:ext uri="{BB962C8B-B14F-4D97-AF65-F5344CB8AC3E}">
        <p14:creationId xmlns:p14="http://schemas.microsoft.com/office/powerpoint/2010/main" val="313148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EF16D61-3B1F-4264-8D75-55869D24F8BB}" type="datetimeFigureOut">
              <a:rPr lang="en-US" smtClean="0"/>
              <a:t>3/22/2018</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5A592EBE-A115-43A4-B177-CFFF12B77E72}" type="slidenum">
              <a:rPr lang="en-US" smtClean="0"/>
              <a:t>‹#›</a:t>
            </a:fld>
            <a:endParaRPr lang="en-US"/>
          </a:p>
        </p:txBody>
      </p:sp>
    </p:spTree>
    <p:extLst>
      <p:ext uri="{BB962C8B-B14F-4D97-AF65-F5344CB8AC3E}">
        <p14:creationId xmlns:p14="http://schemas.microsoft.com/office/powerpoint/2010/main" val="153589674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mbria" panose="02040503050406030204" pitchFamily="18" charset="0"/>
              </a:rPr>
              <a:t>Allocations 2018-2019</a:t>
            </a:r>
            <a:endParaRPr lang="en-US" dirty="0">
              <a:latin typeface="Cambria" panose="02040503050406030204" pitchFamily="18" charset="0"/>
            </a:endParaRPr>
          </a:p>
        </p:txBody>
      </p:sp>
    </p:spTree>
    <p:extLst>
      <p:ext uri="{BB962C8B-B14F-4D97-AF65-F5344CB8AC3E}">
        <p14:creationId xmlns:p14="http://schemas.microsoft.com/office/powerpoint/2010/main" val="3886474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SGA will </a:t>
            </a:r>
            <a:r>
              <a:rPr lang="en-US" u="sng" dirty="0" smtClean="0"/>
              <a:t>not</a:t>
            </a:r>
            <a:r>
              <a:rPr lang="en-US" dirty="0" smtClean="0"/>
              <a:t> </a:t>
            </a:r>
            <a:r>
              <a:rPr lang="en-US" dirty="0"/>
              <a:t>cover</a:t>
            </a:r>
          </a:p>
        </p:txBody>
      </p:sp>
      <p:sp>
        <p:nvSpPr>
          <p:cNvPr id="3" name="Content Placeholder 2"/>
          <p:cNvSpPr>
            <a:spLocks noGrp="1"/>
          </p:cNvSpPr>
          <p:nvPr>
            <p:ph idx="1"/>
          </p:nvPr>
        </p:nvSpPr>
        <p:spPr>
          <a:xfrm>
            <a:off x="1261872" y="1828800"/>
            <a:ext cx="8595360" cy="4953000"/>
          </a:xfrm>
        </p:spPr>
        <p:txBody>
          <a:bodyPr>
            <a:normAutofit/>
          </a:bodyPr>
          <a:lstStyle/>
          <a:p>
            <a:r>
              <a:rPr lang="en-US" sz="2000" dirty="0"/>
              <a:t>Hotel Expenses</a:t>
            </a:r>
          </a:p>
          <a:p>
            <a:r>
              <a:rPr lang="en-US" sz="2000" dirty="0"/>
              <a:t>Academic Conferences (in most cases)</a:t>
            </a:r>
          </a:p>
          <a:p>
            <a:r>
              <a:rPr lang="en-US" sz="2000" dirty="0"/>
              <a:t>Dinners/Banquets for the Organization</a:t>
            </a:r>
          </a:p>
          <a:p>
            <a:r>
              <a:rPr lang="en-US" sz="2000" dirty="0"/>
              <a:t>Philanthropy Contributions</a:t>
            </a:r>
          </a:p>
          <a:p>
            <a:r>
              <a:rPr lang="en-US" sz="2000" dirty="0"/>
              <a:t>Event registration fees (club sports exception)</a:t>
            </a:r>
          </a:p>
          <a:p>
            <a:r>
              <a:rPr lang="en-US" sz="2000" dirty="0"/>
              <a:t>National Organization Dues</a:t>
            </a:r>
          </a:p>
          <a:p>
            <a:r>
              <a:rPr lang="en-US" sz="2000" dirty="0"/>
              <a:t>Speakers without specific details</a:t>
            </a:r>
          </a:p>
          <a:p>
            <a:r>
              <a:rPr lang="en-US" sz="2000" dirty="0"/>
              <a:t>T-shirts, Gifts, Scholarships for members</a:t>
            </a:r>
          </a:p>
          <a:p>
            <a:r>
              <a:rPr lang="en-US" sz="2000" dirty="0"/>
              <a:t>On Campus Events for members only</a:t>
            </a:r>
          </a:p>
          <a:p>
            <a:r>
              <a:rPr lang="en-US" sz="2000" dirty="0"/>
              <a:t>“Miscellaneous”</a:t>
            </a:r>
          </a:p>
          <a:p>
            <a:endParaRPr lang="en-US" dirty="0"/>
          </a:p>
        </p:txBody>
      </p:sp>
    </p:spTree>
    <p:extLst>
      <p:ext uri="{BB962C8B-B14F-4D97-AF65-F5344CB8AC3E}">
        <p14:creationId xmlns:p14="http://schemas.microsoft.com/office/powerpoint/2010/main" val="380973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Account Information on </a:t>
            </a:r>
            <a:r>
              <a:rPr lang="en-US" sz="4000" dirty="0" err="1"/>
              <a:t>My.Westminster</a:t>
            </a:r>
            <a:endParaRPr lang="en-US" sz="4000" dirty="0"/>
          </a:p>
        </p:txBody>
      </p:sp>
      <p:sp>
        <p:nvSpPr>
          <p:cNvPr id="3" name="Content Placeholder 2"/>
          <p:cNvSpPr>
            <a:spLocks noGrp="1"/>
          </p:cNvSpPr>
          <p:nvPr>
            <p:ph idx="1"/>
          </p:nvPr>
        </p:nvSpPr>
        <p:spPr>
          <a:xfrm>
            <a:off x="1261872" y="1828800"/>
            <a:ext cx="8595360" cy="4752975"/>
          </a:xfrm>
        </p:spPr>
        <p:txBody>
          <a:bodyPr>
            <a:normAutofit/>
          </a:bodyPr>
          <a:lstStyle/>
          <a:p>
            <a:r>
              <a:rPr lang="en-US" dirty="0"/>
              <a:t>Your budget status information is available in your </a:t>
            </a:r>
            <a:r>
              <a:rPr lang="en-US" u="sng" dirty="0"/>
              <a:t>organization’s advisor account on </a:t>
            </a:r>
            <a:r>
              <a:rPr lang="en-US" u="sng" dirty="0" err="1"/>
              <a:t>my.westminster</a:t>
            </a:r>
            <a:r>
              <a:rPr lang="en-US" u="sng" dirty="0"/>
              <a:t>.</a:t>
            </a:r>
            <a:r>
              <a:rPr lang="en-US" dirty="0"/>
              <a:t>  </a:t>
            </a:r>
          </a:p>
          <a:p>
            <a:endParaRPr lang="en-US" dirty="0"/>
          </a:p>
          <a:p>
            <a:r>
              <a:rPr lang="en-US" b="1" u="sng" dirty="0"/>
              <a:t>Treasurers should meet with their organization’s advisor </a:t>
            </a:r>
            <a:r>
              <a:rPr lang="en-US" dirty="0"/>
              <a:t>at least once a month in order to review the report.  You may want to print out a monthly report and attach your check disbursement vouchers and deposit slips to them.</a:t>
            </a:r>
          </a:p>
          <a:p>
            <a:endParaRPr lang="en-US" dirty="0"/>
          </a:p>
          <a:p>
            <a:r>
              <a:rPr lang="en-US" dirty="0"/>
              <a:t>Presidents should also meet with their organization’s advisor to learn how to use and navigate through </a:t>
            </a:r>
            <a:r>
              <a:rPr lang="en-US" dirty="0" err="1"/>
              <a:t>my.westminster’s</a:t>
            </a:r>
            <a:r>
              <a:rPr lang="en-US" dirty="0"/>
              <a:t> budget information.</a:t>
            </a:r>
          </a:p>
          <a:p>
            <a:endParaRPr lang="en-US" dirty="0"/>
          </a:p>
          <a:p>
            <a:r>
              <a:rPr lang="en-US" dirty="0"/>
              <a:t>If any questions or concerns about the system Gina Vance can assist you!!!!</a:t>
            </a:r>
          </a:p>
          <a:p>
            <a:endParaRPr lang="en-US" dirty="0"/>
          </a:p>
        </p:txBody>
      </p:sp>
    </p:spTree>
    <p:extLst>
      <p:ext uri="{BB962C8B-B14F-4D97-AF65-F5344CB8AC3E}">
        <p14:creationId xmlns:p14="http://schemas.microsoft.com/office/powerpoint/2010/main" val="3248323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of </a:t>
            </a:r>
            <a:r>
              <a:rPr lang="en-US" dirty="0" smtClean="0"/>
              <a:t>Allocations</a:t>
            </a:r>
            <a:endParaRPr lang="en-US" dirty="0"/>
          </a:p>
        </p:txBody>
      </p:sp>
      <p:sp>
        <p:nvSpPr>
          <p:cNvPr id="3" name="Content Placeholder 2"/>
          <p:cNvSpPr>
            <a:spLocks noGrp="1"/>
          </p:cNvSpPr>
          <p:nvPr>
            <p:ph idx="1"/>
          </p:nvPr>
        </p:nvSpPr>
        <p:spPr/>
        <p:txBody>
          <a:bodyPr/>
          <a:lstStyle/>
          <a:p>
            <a:r>
              <a:rPr lang="en-US" sz="2000" dirty="0"/>
              <a:t>Results of an allocations will be subject to presentation before SGA Senate and will be open for discussion</a:t>
            </a:r>
          </a:p>
          <a:p>
            <a:endParaRPr lang="en-US" dirty="0"/>
          </a:p>
        </p:txBody>
      </p:sp>
    </p:spTree>
    <p:extLst>
      <p:ext uri="{BB962C8B-B14F-4D97-AF65-F5344CB8AC3E}">
        <p14:creationId xmlns:p14="http://schemas.microsoft.com/office/powerpoint/2010/main" val="7744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Projected Budget Template</a:t>
            </a:r>
          </a:p>
        </p:txBody>
      </p:sp>
      <p:sp>
        <p:nvSpPr>
          <p:cNvPr id="3" name="Content Placeholder 2"/>
          <p:cNvSpPr>
            <a:spLocks noGrp="1"/>
          </p:cNvSpPr>
          <p:nvPr>
            <p:ph idx="1"/>
          </p:nvPr>
        </p:nvSpPr>
        <p:spPr/>
        <p:txBody>
          <a:bodyPr/>
          <a:lstStyle/>
          <a:p>
            <a:r>
              <a:rPr lang="en-US" sz="2000" dirty="0"/>
              <a:t>Will be sent in an email to the current treasurer &amp; posted on SGA website</a:t>
            </a:r>
          </a:p>
          <a:p>
            <a:endParaRPr lang="en-US" sz="2000" dirty="0" smtClean="0"/>
          </a:p>
          <a:p>
            <a:r>
              <a:rPr lang="en-US" sz="2000" dirty="0" smtClean="0"/>
              <a:t>Must </a:t>
            </a:r>
            <a:r>
              <a:rPr lang="en-US" sz="2000" dirty="0"/>
              <a:t>be done on computer</a:t>
            </a:r>
          </a:p>
          <a:p>
            <a:endParaRPr lang="en-US" sz="2000" dirty="0" smtClean="0"/>
          </a:p>
          <a:p>
            <a:r>
              <a:rPr lang="en-US" sz="2000" dirty="0" smtClean="0"/>
              <a:t>Fill </a:t>
            </a:r>
            <a:r>
              <a:rPr lang="en-US" sz="2000" dirty="0"/>
              <a:t>out only yellow cells</a:t>
            </a:r>
          </a:p>
          <a:p>
            <a:endParaRPr lang="en-US" sz="2000" dirty="0" smtClean="0"/>
          </a:p>
          <a:p>
            <a:r>
              <a:rPr lang="en-US" sz="2000" dirty="0" smtClean="0"/>
              <a:t>Don’t </a:t>
            </a:r>
            <a:r>
              <a:rPr lang="en-US" sz="2000" dirty="0"/>
              <a:t>fill in cells with formulas</a:t>
            </a:r>
          </a:p>
          <a:p>
            <a:endParaRPr lang="en-US" dirty="0"/>
          </a:p>
        </p:txBody>
      </p:sp>
    </p:spTree>
    <p:extLst>
      <p:ext uri="{BB962C8B-B14F-4D97-AF65-F5344CB8AC3E}">
        <p14:creationId xmlns:p14="http://schemas.microsoft.com/office/powerpoint/2010/main" val="266014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532410" y="75909"/>
            <a:ext cx="5127180" cy="6706181"/>
          </a:xfrm>
          <a:prstGeom prst="rect">
            <a:avLst/>
          </a:prstGeom>
        </p:spPr>
      </p:pic>
    </p:spTree>
    <p:extLst>
      <p:ext uri="{BB962C8B-B14F-4D97-AF65-F5344CB8AC3E}">
        <p14:creationId xmlns:p14="http://schemas.microsoft.com/office/powerpoint/2010/main" val="3007397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610592" y="99568"/>
            <a:ext cx="5127180" cy="6588615"/>
          </a:xfrm>
          <a:prstGeom prst="rect">
            <a:avLst/>
          </a:prstGeom>
        </p:spPr>
      </p:pic>
      <p:sp>
        <p:nvSpPr>
          <p:cNvPr id="6" name="Oval 5"/>
          <p:cNvSpPr/>
          <p:nvPr/>
        </p:nvSpPr>
        <p:spPr>
          <a:xfrm>
            <a:off x="5610592" y="862149"/>
            <a:ext cx="2220685" cy="18026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7383" y="1085551"/>
            <a:ext cx="4676503" cy="4708981"/>
          </a:xfrm>
          <a:prstGeom prst="rect">
            <a:avLst/>
          </a:prstGeom>
        </p:spPr>
        <p:txBody>
          <a:bodyPr wrap="square">
            <a:spAutoFit/>
          </a:bodyPr>
          <a:lstStyle/>
          <a:p>
            <a:pPr marL="285750" indent="-285750">
              <a:buFont typeface="Arial" panose="020B0604020202020204" pitchFamily="34" charset="0"/>
              <a:buChar char="•"/>
            </a:pPr>
            <a:r>
              <a:rPr lang="en-US" sz="2000" dirty="0" smtClean="0"/>
              <a:t>Expenditures.</a:t>
            </a:r>
          </a:p>
          <a:p>
            <a:pPr marL="285750" indent="-285750">
              <a:buFont typeface="Arial" panose="020B0604020202020204" pitchFamily="34" charset="0"/>
              <a:buChar char="•"/>
            </a:pPr>
            <a:endParaRPr lang="en-US" sz="2000" u="sng" dirty="0" smtClean="0"/>
          </a:p>
          <a:p>
            <a:pPr marL="285750" indent="-285750">
              <a:buFont typeface="Arial" panose="020B0604020202020204" pitchFamily="34" charset="0"/>
              <a:buChar char="•"/>
            </a:pPr>
            <a:r>
              <a:rPr lang="en-US" sz="2000" u="sng" dirty="0" smtClean="0"/>
              <a:t>Current balance</a:t>
            </a:r>
            <a:r>
              <a:rPr lang="en-US" sz="2000" dirty="0" smtClean="0"/>
              <a:t>: Current $ in account.</a:t>
            </a:r>
          </a:p>
          <a:p>
            <a:pPr marL="285750" indent="-285750">
              <a:buFont typeface="Arial" panose="020B0604020202020204" pitchFamily="34" charset="0"/>
              <a:buChar char="•"/>
            </a:pPr>
            <a:endParaRPr lang="en-US" sz="2000" u="sng" dirty="0" smtClean="0"/>
          </a:p>
          <a:p>
            <a:pPr marL="285750" indent="-285750">
              <a:buFont typeface="Arial" panose="020B0604020202020204" pitchFamily="34" charset="0"/>
              <a:buChar char="•"/>
            </a:pPr>
            <a:r>
              <a:rPr lang="en-US" sz="2000" u="sng" dirty="0" smtClean="0"/>
              <a:t>Remaining Expenditures</a:t>
            </a:r>
            <a:r>
              <a:rPr lang="en-US" sz="2000" dirty="0" smtClean="0"/>
              <a:t>: How much you plan on spending during this final year.</a:t>
            </a:r>
          </a:p>
          <a:p>
            <a:pPr marL="285750" indent="-285750">
              <a:buFont typeface="Arial" panose="020B0604020202020204" pitchFamily="34" charset="0"/>
              <a:buChar char="•"/>
            </a:pPr>
            <a:endParaRPr lang="en-US" sz="2000" u="sng" dirty="0" smtClean="0"/>
          </a:p>
          <a:p>
            <a:pPr marL="285750" indent="-285750">
              <a:buFont typeface="Arial" panose="020B0604020202020204" pitchFamily="34" charset="0"/>
              <a:buChar char="•"/>
            </a:pPr>
            <a:r>
              <a:rPr lang="en-US" sz="2000" u="sng" dirty="0" smtClean="0"/>
              <a:t>Total Remaining Expenditures</a:t>
            </a:r>
            <a:r>
              <a:rPr lang="en-US" sz="2000" dirty="0" smtClean="0"/>
              <a:t>: Total amount of money going to be spent this year.</a:t>
            </a:r>
          </a:p>
          <a:p>
            <a:pPr marL="285750" indent="-285750">
              <a:buFont typeface="Arial" panose="020B0604020202020204" pitchFamily="34" charset="0"/>
              <a:buChar char="•"/>
            </a:pPr>
            <a:endParaRPr lang="en-US" sz="2000" u="sng" dirty="0" smtClean="0"/>
          </a:p>
          <a:p>
            <a:pPr marL="285750" indent="-285750">
              <a:buFont typeface="Arial" panose="020B0604020202020204" pitchFamily="34" charset="0"/>
              <a:buChar char="•"/>
            </a:pPr>
            <a:r>
              <a:rPr lang="en-US" sz="2000" u="sng" dirty="0" smtClean="0"/>
              <a:t>Ending Balance</a:t>
            </a:r>
            <a:r>
              <a:rPr lang="en-US" sz="2000" dirty="0" smtClean="0"/>
              <a:t>: Current Balance-Total Remaining Expenditures.</a:t>
            </a:r>
            <a:endParaRPr lang="en-US" sz="2000" dirty="0"/>
          </a:p>
        </p:txBody>
      </p:sp>
    </p:spTree>
    <p:extLst>
      <p:ext uri="{BB962C8B-B14F-4D97-AF65-F5344CB8AC3E}">
        <p14:creationId xmlns:p14="http://schemas.microsoft.com/office/powerpoint/2010/main" val="4238933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857598" y="267654"/>
            <a:ext cx="5127180" cy="6455364"/>
          </a:xfrm>
          <a:prstGeom prst="rect">
            <a:avLst/>
          </a:prstGeom>
        </p:spPr>
      </p:pic>
      <p:sp>
        <p:nvSpPr>
          <p:cNvPr id="5" name="Oval 4"/>
          <p:cNvSpPr/>
          <p:nvPr/>
        </p:nvSpPr>
        <p:spPr>
          <a:xfrm>
            <a:off x="5791199" y="2386149"/>
            <a:ext cx="2264229" cy="16720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37581" y="525292"/>
            <a:ext cx="4998720" cy="5940088"/>
          </a:xfrm>
          <a:prstGeom prst="rect">
            <a:avLst/>
          </a:prstGeom>
        </p:spPr>
        <p:txBody>
          <a:bodyPr wrap="square">
            <a:spAutoFit/>
          </a:bodyPr>
          <a:lstStyle/>
          <a:p>
            <a:pPr marL="285750" indent="-285750">
              <a:buFont typeface="Arial" panose="020B0604020202020204" pitchFamily="34" charset="0"/>
              <a:buChar char="•"/>
            </a:pPr>
            <a:r>
              <a:rPr lang="en-US" sz="2000" dirty="0" smtClean="0"/>
              <a:t>Projected Income.</a:t>
            </a:r>
          </a:p>
          <a:p>
            <a:pPr marL="285750" indent="-285750">
              <a:buFont typeface="Arial" panose="020B0604020202020204" pitchFamily="34" charset="0"/>
              <a:buChar char="•"/>
            </a:pPr>
            <a:endParaRPr lang="en-US" sz="2000" u="sng" dirty="0" smtClean="0"/>
          </a:p>
          <a:p>
            <a:pPr marL="285750" indent="-285750">
              <a:buFont typeface="Arial" panose="020B0604020202020204" pitchFamily="34" charset="0"/>
              <a:buChar char="•"/>
            </a:pPr>
            <a:r>
              <a:rPr lang="en-US" sz="2000" u="sng" dirty="0" smtClean="0"/>
              <a:t>Rollover Balance</a:t>
            </a:r>
            <a:r>
              <a:rPr lang="en-US" sz="2000" dirty="0" smtClean="0"/>
              <a:t>: Number from ending balance from section above.</a:t>
            </a:r>
          </a:p>
          <a:p>
            <a:pPr marL="285750" indent="-285750">
              <a:buFont typeface="Arial" panose="020B0604020202020204" pitchFamily="34" charset="0"/>
              <a:buChar char="•"/>
            </a:pPr>
            <a:endParaRPr lang="en-US" sz="2000" u="sng" dirty="0" smtClean="0"/>
          </a:p>
          <a:p>
            <a:pPr marL="285750" indent="-285750">
              <a:buFont typeface="Arial" panose="020B0604020202020204" pitchFamily="34" charset="0"/>
              <a:buChar char="•"/>
            </a:pPr>
            <a:r>
              <a:rPr lang="en-US" sz="2000" u="sng" dirty="0" smtClean="0"/>
              <a:t>Member dues</a:t>
            </a:r>
            <a:r>
              <a:rPr lang="en-US" sz="2000" dirty="0" smtClean="0"/>
              <a:t>: How much you plan on making from members dues.</a:t>
            </a:r>
          </a:p>
          <a:p>
            <a:pPr marL="285750" indent="-285750">
              <a:buFont typeface="Arial" panose="020B0604020202020204" pitchFamily="34" charset="0"/>
              <a:buChar char="•"/>
            </a:pPr>
            <a:endParaRPr lang="en-US" sz="2000" u="sng" dirty="0" smtClean="0"/>
          </a:p>
          <a:p>
            <a:pPr marL="285750" indent="-285750">
              <a:buFont typeface="Arial" panose="020B0604020202020204" pitchFamily="34" charset="0"/>
              <a:buChar char="•"/>
            </a:pPr>
            <a:r>
              <a:rPr lang="en-US" sz="2000" u="sng" dirty="0" smtClean="0"/>
              <a:t>New Members dues</a:t>
            </a:r>
            <a:r>
              <a:rPr lang="en-US" sz="2000" dirty="0" smtClean="0"/>
              <a:t>: How much you plan on making the new members pay.</a:t>
            </a:r>
          </a:p>
          <a:p>
            <a:pPr marL="285750" indent="-285750">
              <a:buFont typeface="Arial" panose="020B0604020202020204" pitchFamily="34" charset="0"/>
              <a:buChar char="•"/>
            </a:pPr>
            <a:endParaRPr lang="en-US" sz="2000" u="sng" dirty="0" smtClean="0"/>
          </a:p>
          <a:p>
            <a:pPr marL="285750" indent="-285750">
              <a:buFont typeface="Arial" panose="020B0604020202020204" pitchFamily="34" charset="0"/>
              <a:buChar char="•"/>
            </a:pPr>
            <a:r>
              <a:rPr lang="en-US" sz="2000" u="sng" dirty="0" smtClean="0"/>
              <a:t>Fundraising</a:t>
            </a:r>
            <a:r>
              <a:rPr lang="en-US" sz="2000" dirty="0" smtClean="0"/>
              <a:t>: How much money you plan on fundraising during each fundraising event.</a:t>
            </a:r>
          </a:p>
          <a:p>
            <a:pPr marL="285750" indent="-285750">
              <a:buFont typeface="Arial" panose="020B0604020202020204" pitchFamily="34" charset="0"/>
              <a:buChar char="•"/>
            </a:pPr>
            <a:endParaRPr lang="en-US" sz="2000" u="sng" dirty="0" smtClean="0"/>
          </a:p>
          <a:p>
            <a:pPr marL="285750" indent="-285750">
              <a:buFont typeface="Arial" panose="020B0604020202020204" pitchFamily="34" charset="0"/>
              <a:buChar char="•"/>
            </a:pPr>
            <a:r>
              <a:rPr lang="en-US" sz="2000" u="sng" dirty="0" smtClean="0"/>
              <a:t>Total Income</a:t>
            </a:r>
            <a:r>
              <a:rPr lang="en-US" sz="2000" dirty="0" smtClean="0"/>
              <a:t>: Rollover balance + Member dues + New Members dues + Fundraising = Total income</a:t>
            </a:r>
            <a:endParaRPr lang="en-US" sz="2000" dirty="0"/>
          </a:p>
        </p:txBody>
      </p:sp>
    </p:spTree>
    <p:extLst>
      <p:ext uri="{BB962C8B-B14F-4D97-AF65-F5344CB8AC3E}">
        <p14:creationId xmlns:p14="http://schemas.microsoft.com/office/powerpoint/2010/main" val="2965712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005644" y="113803"/>
            <a:ext cx="5127180" cy="6456224"/>
          </a:xfrm>
          <a:prstGeom prst="rect">
            <a:avLst/>
          </a:prstGeom>
        </p:spPr>
      </p:pic>
      <p:sp>
        <p:nvSpPr>
          <p:cNvPr id="5" name="Rectangle 4"/>
          <p:cNvSpPr/>
          <p:nvPr/>
        </p:nvSpPr>
        <p:spPr>
          <a:xfrm>
            <a:off x="139337" y="1410176"/>
            <a:ext cx="4850674" cy="2862322"/>
          </a:xfrm>
          <a:prstGeom prst="rect">
            <a:avLst/>
          </a:prstGeom>
        </p:spPr>
        <p:txBody>
          <a:bodyPr wrap="square">
            <a:spAutoFit/>
          </a:bodyPr>
          <a:lstStyle/>
          <a:p>
            <a:pPr marL="285750" indent="-285750">
              <a:buFont typeface="Arial" panose="020B0604020202020204" pitchFamily="34" charset="0"/>
              <a:buChar char="•"/>
            </a:pPr>
            <a:r>
              <a:rPr lang="en-US" sz="2000" b="1" u="sng" dirty="0" smtClean="0"/>
              <a:t>Expenditures Covered by Organization.</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In this section you should include expenses YOUR organization plans on spending with money YOU raised.  This is not money given by SGA, this is money that each organization will be spending on their behalf.  </a:t>
            </a:r>
            <a:endParaRPr lang="en-US" sz="2000" dirty="0"/>
          </a:p>
        </p:txBody>
      </p:sp>
      <p:sp>
        <p:nvSpPr>
          <p:cNvPr id="6" name="Oval 5"/>
          <p:cNvSpPr/>
          <p:nvPr/>
        </p:nvSpPr>
        <p:spPr>
          <a:xfrm>
            <a:off x="5857875" y="3714750"/>
            <a:ext cx="2371725" cy="27813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8190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970810" y="0"/>
            <a:ext cx="5127180" cy="6706181"/>
          </a:xfrm>
          <a:prstGeom prst="rect">
            <a:avLst/>
          </a:prstGeom>
        </p:spPr>
      </p:pic>
      <p:sp>
        <p:nvSpPr>
          <p:cNvPr id="3" name="Rectangle 2"/>
          <p:cNvSpPr/>
          <p:nvPr/>
        </p:nvSpPr>
        <p:spPr>
          <a:xfrm>
            <a:off x="228600" y="1875762"/>
            <a:ext cx="4629150" cy="3170099"/>
          </a:xfrm>
          <a:prstGeom prst="rect">
            <a:avLst/>
          </a:prstGeom>
        </p:spPr>
        <p:txBody>
          <a:bodyPr wrap="square">
            <a:spAutoFit/>
          </a:bodyPr>
          <a:lstStyle/>
          <a:p>
            <a:pPr marL="285750" indent="-285750">
              <a:buFont typeface="Arial" panose="020B0604020202020204" pitchFamily="34" charset="0"/>
              <a:buChar char="•"/>
            </a:pPr>
            <a:r>
              <a:rPr lang="en-US" sz="2000" dirty="0" smtClean="0"/>
              <a:t>Summary:</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solidFill>
                  <a:srgbClr val="7030A0"/>
                </a:solidFill>
              </a:rPr>
              <a:t>Current balance after expenses: Purple arrow</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solidFill>
                  <a:srgbClr val="FF0000"/>
                </a:solidFill>
              </a:rPr>
              <a:t>Total Expenditures Covered by Organization: Red Arrow</a:t>
            </a:r>
          </a:p>
          <a:p>
            <a:pPr marL="285750" indent="-285750">
              <a:buFont typeface="Arial" panose="020B0604020202020204" pitchFamily="34" charset="0"/>
              <a:buChar char="•"/>
            </a:pPr>
            <a:endParaRPr lang="en-US" sz="2000" dirty="0" smtClean="0">
              <a:solidFill>
                <a:srgbClr val="FF0000"/>
              </a:solidFill>
            </a:endParaRPr>
          </a:p>
          <a:p>
            <a:pPr marL="285750" indent="-285750">
              <a:buFont typeface="Arial" panose="020B0604020202020204" pitchFamily="34" charset="0"/>
              <a:buChar char="•"/>
            </a:pPr>
            <a:r>
              <a:rPr lang="en-US" sz="2000" dirty="0" smtClean="0">
                <a:solidFill>
                  <a:srgbClr val="00B050"/>
                </a:solidFill>
              </a:rPr>
              <a:t>Amount Requested by SGA: Green Arrow</a:t>
            </a:r>
            <a:endParaRPr lang="en-US" sz="2000" dirty="0">
              <a:solidFill>
                <a:srgbClr val="00B050"/>
              </a:solidFill>
            </a:endParaRPr>
          </a:p>
        </p:txBody>
      </p:sp>
      <p:sp>
        <p:nvSpPr>
          <p:cNvPr id="4" name="Oval 3"/>
          <p:cNvSpPr/>
          <p:nvPr/>
        </p:nvSpPr>
        <p:spPr>
          <a:xfrm>
            <a:off x="8610600" y="1428087"/>
            <a:ext cx="2620740" cy="8953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a:stCxn id="4" idx="2"/>
          </p:cNvCxnSpPr>
          <p:nvPr/>
        </p:nvCxnSpPr>
        <p:spPr>
          <a:xfrm flipH="1">
            <a:off x="7991476" y="1875762"/>
            <a:ext cx="619124" cy="257838"/>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4" idx="3"/>
          </p:cNvCxnSpPr>
          <p:nvPr/>
        </p:nvCxnSpPr>
        <p:spPr>
          <a:xfrm flipH="1">
            <a:off x="8048626" y="2192316"/>
            <a:ext cx="945772" cy="420848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90360" y="2323437"/>
            <a:ext cx="753840" cy="210568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420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923185" y="153263"/>
            <a:ext cx="5127180" cy="6456224"/>
          </a:xfrm>
          <a:prstGeom prst="rect">
            <a:avLst/>
          </a:prstGeom>
        </p:spPr>
      </p:pic>
      <p:sp>
        <p:nvSpPr>
          <p:cNvPr id="3" name="Rectangle 2"/>
          <p:cNvSpPr/>
          <p:nvPr/>
        </p:nvSpPr>
        <p:spPr>
          <a:xfrm>
            <a:off x="285750" y="1627049"/>
            <a:ext cx="3819525" cy="3785652"/>
          </a:xfrm>
          <a:prstGeom prst="rect">
            <a:avLst/>
          </a:prstGeom>
        </p:spPr>
        <p:txBody>
          <a:bodyPr wrap="square">
            <a:spAutoFit/>
          </a:bodyPr>
          <a:lstStyle/>
          <a:p>
            <a:pPr marL="285750" indent="-285750">
              <a:buFont typeface="Arial" panose="020B0604020202020204" pitchFamily="34" charset="0"/>
              <a:buChar char="•"/>
            </a:pPr>
            <a:r>
              <a:rPr lang="en-US" sz="2000" dirty="0" smtClean="0"/>
              <a:t>Project Expenditures Covered by SGA.</a:t>
            </a:r>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r>
              <a:rPr lang="en-US" sz="2000" dirty="0" smtClean="0"/>
              <a:t>This is where you and your organization will put how much money you are requesting to be funded by SGA.  Each column is a different topic that SGA is available to cover.  If you do not need money for each item then leave it blank.</a:t>
            </a:r>
            <a:endParaRPr lang="en-US" sz="2000" dirty="0"/>
          </a:p>
        </p:txBody>
      </p:sp>
      <p:sp>
        <p:nvSpPr>
          <p:cNvPr id="4" name="Oval 3"/>
          <p:cNvSpPr/>
          <p:nvPr/>
        </p:nvSpPr>
        <p:spPr>
          <a:xfrm>
            <a:off x="8572500" y="2085975"/>
            <a:ext cx="2619375" cy="26803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61810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SGA will cover</a:t>
            </a:r>
          </a:p>
        </p:txBody>
      </p:sp>
      <p:sp>
        <p:nvSpPr>
          <p:cNvPr id="3" name="Content Placeholder 2"/>
          <p:cNvSpPr>
            <a:spLocks noGrp="1"/>
          </p:cNvSpPr>
          <p:nvPr>
            <p:ph idx="1"/>
          </p:nvPr>
        </p:nvSpPr>
        <p:spPr/>
        <p:txBody>
          <a:bodyPr/>
          <a:lstStyle/>
          <a:p>
            <a:pPr>
              <a:buFont typeface="Wingdings" panose="05000000000000000000" pitchFamily="2" charset="2"/>
              <a:buChar char="Ø"/>
            </a:pPr>
            <a:r>
              <a:rPr lang="en-US" sz="2400" dirty="0"/>
              <a:t>Speakers (if specifics are given) </a:t>
            </a:r>
          </a:p>
          <a:p>
            <a:pPr>
              <a:buFont typeface="Wingdings" panose="05000000000000000000" pitchFamily="2" charset="2"/>
              <a:buChar char="Ø"/>
            </a:pPr>
            <a:r>
              <a:rPr lang="en-US" sz="2400" dirty="0"/>
              <a:t>All campus events</a:t>
            </a:r>
          </a:p>
          <a:p>
            <a:pPr>
              <a:buFont typeface="Wingdings" panose="05000000000000000000" pitchFamily="2" charset="2"/>
              <a:buChar char="Ø"/>
            </a:pPr>
            <a:r>
              <a:rPr lang="en-US" sz="2400" dirty="0"/>
              <a:t>Travel (subject to stipulations)</a:t>
            </a:r>
          </a:p>
          <a:p>
            <a:pPr>
              <a:buFont typeface="Wingdings" panose="05000000000000000000" pitchFamily="2" charset="2"/>
              <a:buChar char="Ø"/>
            </a:pPr>
            <a:r>
              <a:rPr lang="en-US" sz="2400" dirty="0"/>
              <a:t>Office supplies (to an extent)</a:t>
            </a:r>
          </a:p>
          <a:p>
            <a:pPr>
              <a:buFont typeface="Wingdings" panose="05000000000000000000" pitchFamily="2" charset="2"/>
              <a:buChar char="Ø"/>
            </a:pPr>
            <a:r>
              <a:rPr lang="en-US" sz="2400" dirty="0"/>
              <a:t>Refreshments for all campus events (within reason)</a:t>
            </a:r>
          </a:p>
          <a:p>
            <a:pPr>
              <a:buFont typeface="Wingdings" panose="05000000000000000000" pitchFamily="2" charset="2"/>
              <a:buChar char="Ø"/>
            </a:pPr>
            <a:r>
              <a:rPr lang="en-US" sz="2400" dirty="0"/>
              <a:t>Duplicating (subject to stipulations)</a:t>
            </a:r>
          </a:p>
          <a:p>
            <a:pPr>
              <a:buFont typeface="Wingdings" panose="05000000000000000000" pitchFamily="2" charset="2"/>
              <a:buChar char="Ø"/>
            </a:pPr>
            <a:r>
              <a:rPr lang="en-US" sz="2400" dirty="0"/>
              <a:t>Advertising (subject to stipulations)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26902926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36</TotalTime>
  <Words>504</Words>
  <Application>Microsoft Office PowerPoint</Application>
  <PresentationFormat>Widescreen</PresentationFormat>
  <Paragraphs>73</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Cambria</vt:lpstr>
      <vt:lpstr>Century Schoolbook</vt:lpstr>
      <vt:lpstr>Wingdings</vt:lpstr>
      <vt:lpstr>Wingdings 2</vt:lpstr>
      <vt:lpstr>View</vt:lpstr>
      <vt:lpstr>Allocations 2018-2019</vt:lpstr>
      <vt:lpstr>Projected Budget Template</vt:lpstr>
      <vt:lpstr>PowerPoint Presentation</vt:lpstr>
      <vt:lpstr>PowerPoint Presentation</vt:lpstr>
      <vt:lpstr>PowerPoint Presentation</vt:lpstr>
      <vt:lpstr>PowerPoint Presentation</vt:lpstr>
      <vt:lpstr>PowerPoint Presentation</vt:lpstr>
      <vt:lpstr>PowerPoint Presentation</vt:lpstr>
      <vt:lpstr>Things SGA will cover</vt:lpstr>
      <vt:lpstr>SGA will not cover</vt:lpstr>
      <vt:lpstr>Account Information on My.Westminster</vt:lpstr>
      <vt:lpstr>Results of Allocations</vt:lpstr>
    </vt:vector>
  </TitlesOfParts>
  <Company>Westminster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Allocations 2018-2019</dc:title>
  <dc:creator>Kyle A. Kovach</dc:creator>
  <cp:lastModifiedBy>Kyle A. Kovach</cp:lastModifiedBy>
  <cp:revision>5</cp:revision>
  <dcterms:created xsi:type="dcterms:W3CDTF">2018-03-22T16:44:24Z</dcterms:created>
  <dcterms:modified xsi:type="dcterms:W3CDTF">2018-03-22T17:21:04Z</dcterms:modified>
</cp:coreProperties>
</file>