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2" r:id="rId4"/>
    <p:sldId id="264" r:id="rId5"/>
    <p:sldId id="265" r:id="rId6"/>
    <p:sldId id="266" r:id="rId7"/>
    <p:sldId id="273" r:id="rId8"/>
    <p:sldId id="274" r:id="rId9"/>
    <p:sldId id="275" r:id="rId10"/>
    <p:sldId id="276" r:id="rId11"/>
    <p:sldId id="257" r:id="rId12"/>
    <p:sldId id="258" r:id="rId13"/>
    <p:sldId id="267" r:id="rId14"/>
    <p:sldId id="277" r:id="rId15"/>
    <p:sldId id="270" r:id="rId16"/>
    <p:sldId id="259" r:id="rId17"/>
    <p:sldId id="268" r:id="rId18"/>
    <p:sldId id="278" r:id="rId19"/>
    <p:sldId id="260" r:id="rId20"/>
    <p:sldId id="282" r:id="rId21"/>
    <p:sldId id="281" r:id="rId22"/>
    <p:sldId id="279" r:id="rId23"/>
    <p:sldId id="261" r:id="rId24"/>
    <p:sldId id="280" r:id="rId25"/>
    <p:sldId id="27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 snapToGrid="0" snapToObjects="1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39A85-7784-A24B-9940-69715CF77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7" y="346026"/>
            <a:ext cx="10993546" cy="1475013"/>
          </a:xfrm>
        </p:spPr>
        <p:txBody>
          <a:bodyPr>
            <a:normAutofit/>
          </a:bodyPr>
          <a:lstStyle/>
          <a:p>
            <a:r>
              <a:rPr lang="en-US" sz="4000" dirty="0"/>
              <a:t>Moving Your Grammar Forward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0D548E-4AA7-3646-9876-316F341A9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2691" y="2371877"/>
            <a:ext cx="10993546" cy="590321"/>
          </a:xfrm>
        </p:spPr>
        <p:txBody>
          <a:bodyPr>
            <a:normAutofit/>
          </a:bodyPr>
          <a:lstStyle/>
          <a:p>
            <a:r>
              <a:rPr lang="en-US" sz="2400" dirty="0"/>
              <a:t>Dr. Trisha Cowen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DF40CE-8223-AC4C-A23A-01761CE173F3}"/>
              </a:ext>
            </a:extLst>
          </p:cNvPr>
          <p:cNvSpPr txBox="1"/>
          <p:nvPr/>
        </p:nvSpPr>
        <p:spPr>
          <a:xfrm>
            <a:off x="6551217" y="5538888"/>
            <a:ext cx="495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Write Way Workshop Series</a:t>
            </a:r>
          </a:p>
        </p:txBody>
      </p:sp>
      <p:pic>
        <p:nvPicPr>
          <p:cNvPr id="1026" name="Picture 2" descr="23 Grammar Memes That&amp;amp;#39;ll Crack You Up | Reader&amp;amp;#39;s Digest">
            <a:extLst>
              <a:ext uri="{FF2B5EF4-FFF2-40B4-BE49-F238E27FC236}">
                <a16:creationId xmlns:a16="http://schemas.microsoft.com/office/drawing/2014/main" id="{D3EA92E3-E73E-F142-B28D-4BB3D0F3F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27" y="3083178"/>
            <a:ext cx="3251887" cy="329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829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6D977-D76E-1F40-B9D2-8B24A5E86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Direct and Indirect Objects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8C966-6016-DA4F-AEB0-AC2F0ED7D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</a:t>
            </a:r>
            <a:r>
              <a:rPr lang="en-US" sz="3600" b="1" dirty="0"/>
              <a:t>direct object </a:t>
            </a:r>
            <a:r>
              <a:rPr lang="en-US" sz="3600" dirty="0"/>
              <a:t>is the immediate </a:t>
            </a:r>
            <a:r>
              <a:rPr lang="en-US" sz="3600" b="1" dirty="0"/>
              <a:t>receiver </a:t>
            </a:r>
            <a:r>
              <a:rPr lang="en-US" sz="3600" dirty="0"/>
              <a:t>of the action.</a:t>
            </a:r>
          </a:p>
          <a:p>
            <a:pPr marL="324000" lvl="1" indent="0">
              <a:buNone/>
            </a:pPr>
            <a:r>
              <a:rPr lang="en-US" sz="3200" dirty="0"/>
              <a:t>	</a:t>
            </a:r>
            <a:r>
              <a:rPr lang="en-US" sz="3200" dirty="0">
                <a:solidFill>
                  <a:schemeClr val="accent1">
                    <a:lumMod val="50000"/>
                    <a:lumOff val="50000"/>
                  </a:schemeClr>
                </a:solidFill>
              </a:rPr>
              <a:t>The cat bit </a:t>
            </a:r>
            <a:r>
              <a:rPr lang="en-US" sz="3200" u="sng" dirty="0">
                <a:solidFill>
                  <a:schemeClr val="accent1">
                    <a:lumMod val="50000"/>
                    <a:lumOff val="50000"/>
                  </a:schemeClr>
                </a:solidFill>
              </a:rPr>
              <a:t>my finger. </a:t>
            </a:r>
            <a:r>
              <a:rPr lang="en-US" sz="3200" dirty="0">
                <a:solidFill>
                  <a:schemeClr val="accent1">
                    <a:lumMod val="50000"/>
                    <a:lumOff val="50000"/>
                  </a:schemeClr>
                </a:solidFill>
              </a:rPr>
              <a:t>            The cat claws </a:t>
            </a:r>
            <a:r>
              <a:rPr lang="en-US" sz="3200" u="sng" dirty="0">
                <a:solidFill>
                  <a:schemeClr val="accent1">
                    <a:lumMod val="50000"/>
                    <a:lumOff val="50000"/>
                  </a:schemeClr>
                </a:solidFill>
              </a:rPr>
              <a:t>the furniture.  </a:t>
            </a:r>
          </a:p>
          <a:p>
            <a:pPr marL="324000" lvl="1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An </a:t>
            </a:r>
            <a:r>
              <a:rPr lang="en-US" sz="3200" b="1" dirty="0">
                <a:solidFill>
                  <a:schemeClr val="tx1"/>
                </a:solidFill>
              </a:rPr>
              <a:t>indirect object </a:t>
            </a:r>
            <a:r>
              <a:rPr lang="en-US" sz="3200" dirty="0">
                <a:solidFill>
                  <a:schemeClr val="tx1"/>
                </a:solidFill>
              </a:rPr>
              <a:t>is a “secondhand” receiver of the action. </a:t>
            </a:r>
          </a:p>
          <a:p>
            <a:pPr marL="324000" lvl="1" indent="0">
              <a:buNone/>
            </a:pPr>
            <a:r>
              <a:rPr lang="en-US" sz="32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Dad cooked dinner for </a:t>
            </a:r>
            <a:r>
              <a:rPr lang="en-US" sz="3200" u="sng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us. </a:t>
            </a:r>
            <a:r>
              <a:rPr lang="en-US" sz="32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          Mom writes </a:t>
            </a:r>
            <a:r>
              <a:rPr lang="en-US" sz="3200" u="sng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them</a:t>
            </a:r>
            <a:r>
              <a:rPr lang="en-US" sz="32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 long letters. </a:t>
            </a:r>
          </a:p>
        </p:txBody>
      </p:sp>
    </p:spTree>
    <p:extLst>
      <p:ext uri="{BB962C8B-B14F-4D97-AF65-F5344CB8AC3E}">
        <p14:creationId xmlns:p14="http://schemas.microsoft.com/office/powerpoint/2010/main" val="3481249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5AA03-0973-264E-84A9-14FDC5338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Common Mistakes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6D365-BDC0-5A4B-8680-39F7AF0D1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5226484" cy="3678303"/>
          </a:xfrm>
        </p:spPr>
        <p:txBody>
          <a:bodyPr>
            <a:normAutofit/>
          </a:bodyPr>
          <a:lstStyle/>
          <a:p>
            <a:r>
              <a:rPr lang="en-US" sz="4800" dirty="0"/>
              <a:t>Passive Voice</a:t>
            </a:r>
          </a:p>
          <a:p>
            <a:r>
              <a:rPr lang="en-US" sz="4800" dirty="0"/>
              <a:t>Parallel Structure </a:t>
            </a:r>
          </a:p>
          <a:p>
            <a:r>
              <a:rPr lang="en-US" sz="4800" dirty="0"/>
              <a:t>Run-on Sentences </a:t>
            </a:r>
          </a:p>
        </p:txBody>
      </p:sp>
    </p:spTree>
    <p:extLst>
      <p:ext uri="{BB962C8B-B14F-4D97-AF65-F5344CB8AC3E}">
        <p14:creationId xmlns:p14="http://schemas.microsoft.com/office/powerpoint/2010/main" val="2694426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9DB04-ED90-F240-9BB5-0126EC877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Passive Voice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92A87-7608-7A46-AFBB-882D6B684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58" y="2281090"/>
            <a:ext cx="5791441" cy="4243278"/>
          </a:xfrm>
        </p:spPr>
        <p:txBody>
          <a:bodyPr>
            <a:normAutofit/>
          </a:bodyPr>
          <a:lstStyle/>
          <a:p>
            <a:r>
              <a:rPr lang="en-US" sz="28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passive voice is </a:t>
            </a:r>
            <a:r>
              <a:rPr lang="en-US" sz="280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used to show interest in the person or object that </a:t>
            </a:r>
            <a:r>
              <a:rPr lang="en-US" sz="2800" i="0" u="sng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experiences </a:t>
            </a:r>
            <a:r>
              <a:rPr lang="en-US" sz="280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an action rather than the person or object that </a:t>
            </a:r>
            <a:r>
              <a:rPr lang="en-US" sz="2800" i="0" u="sng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performs</a:t>
            </a:r>
            <a:r>
              <a:rPr lang="en-US" sz="280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the action.</a:t>
            </a:r>
          </a:p>
          <a:p>
            <a:r>
              <a:rPr lang="en-US" sz="28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In other words, the most important thing or person becomes </a:t>
            </a:r>
            <a:r>
              <a:rPr lang="en-US" sz="2800" b="0" i="0" u="sng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subject </a:t>
            </a:r>
            <a:r>
              <a:rPr lang="en-US" sz="28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of the sentence.</a:t>
            </a:r>
            <a:endParaRPr lang="en-US" sz="2800" dirty="0"/>
          </a:p>
        </p:txBody>
      </p:sp>
      <p:pic>
        <p:nvPicPr>
          <p:cNvPr id="5122" name="Picture 2" descr="Passive Voice: To Cut, or Not to Cut? - To The Shelves">
            <a:extLst>
              <a:ext uri="{FF2B5EF4-FFF2-40B4-BE49-F238E27FC236}">
                <a16:creationId xmlns:a16="http://schemas.microsoft.com/office/drawing/2014/main" id="{ED7BCC6C-9816-FE45-B35D-6F364F641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542" y="2434280"/>
            <a:ext cx="4355756" cy="3484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667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5EE89-6835-9C4C-9925-4F876A864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Passive Voice       Vs.       Active Voice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4520B-51BD-C247-9D03-54EACC7CA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80496"/>
            <a:ext cx="8111523" cy="3975348"/>
          </a:xfrm>
        </p:spPr>
        <p:txBody>
          <a:bodyPr>
            <a:normAutofit/>
          </a:bodyPr>
          <a:lstStyle/>
          <a:p>
            <a:r>
              <a:rPr lang="en-US" sz="2400" dirty="0"/>
              <a:t>When we write in the passive voice, it becomes boring and wordy. </a:t>
            </a:r>
          </a:p>
          <a:p>
            <a:r>
              <a:rPr lang="en-US" sz="2400" dirty="0"/>
              <a:t>The line drive </a:t>
            </a:r>
            <a:r>
              <a:rPr lang="en-US" sz="2400" dirty="0">
                <a:solidFill>
                  <a:srgbClr val="FF0000"/>
                </a:solidFill>
              </a:rPr>
              <a:t>was caught by </a:t>
            </a:r>
            <a:r>
              <a:rPr lang="en-US" sz="2400" dirty="0"/>
              <a:t>their rookie shortstop.   </a:t>
            </a:r>
            <a:r>
              <a:rPr lang="en-US" sz="2400" dirty="0">
                <a:solidFill>
                  <a:srgbClr val="FF0000"/>
                </a:solidFill>
              </a:rPr>
              <a:t>(BAD)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       (object  + helping verb + verb + preposition + subject 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Their rookie shortstop </a:t>
            </a:r>
            <a:r>
              <a:rPr lang="en-US" sz="2400" dirty="0">
                <a:solidFill>
                  <a:srgbClr val="FF0000"/>
                </a:solidFill>
              </a:rPr>
              <a:t>caught</a:t>
            </a:r>
            <a:r>
              <a:rPr lang="en-US" sz="2400" dirty="0">
                <a:solidFill>
                  <a:schemeClr val="tx1"/>
                </a:solidFill>
              </a:rPr>
              <a:t> the line drive.       </a:t>
            </a:r>
            <a:r>
              <a:rPr lang="en-US" sz="2400" dirty="0">
                <a:solidFill>
                  <a:srgbClr val="FF0000"/>
                </a:solidFill>
              </a:rPr>
              <a:t>(Good)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                    (subject + verb +  object 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146" name="Picture 2" descr="Сomics meme: &quot;Passive voice&quot; - Comics - Meme-arsenal.com">
            <a:extLst>
              <a:ext uri="{FF2B5EF4-FFF2-40B4-BE49-F238E27FC236}">
                <a16:creationId xmlns:a16="http://schemas.microsoft.com/office/drawing/2014/main" id="{C9E324DD-30D7-7D4D-ABEF-40556AF1F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978" y="2821284"/>
            <a:ext cx="4070589" cy="269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8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CD105-E41A-7A49-A07E-DE8B1556B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Sign Posts that we have the Passive Voice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63235-E08C-D34D-8E63-031124C1C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05148"/>
            <a:ext cx="5658970" cy="3678303"/>
          </a:xfrm>
        </p:spPr>
        <p:txBody>
          <a:bodyPr>
            <a:normAutofit/>
          </a:bodyPr>
          <a:lstStyle/>
          <a:p>
            <a:r>
              <a:rPr lang="en-US" sz="4400" dirty="0"/>
              <a:t>Is, was, were, to be, being, etc. </a:t>
            </a:r>
          </a:p>
        </p:txBody>
      </p:sp>
      <p:pic>
        <p:nvPicPr>
          <p:cNvPr id="10242" name="Picture 2" descr="Pin on Ideas for School">
            <a:extLst>
              <a:ext uri="{FF2B5EF4-FFF2-40B4-BE49-F238E27FC236}">
                <a16:creationId xmlns:a16="http://schemas.microsoft.com/office/drawing/2014/main" id="{6ECF97D0-D821-A741-BE09-78F7FF829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608" y="2417119"/>
            <a:ext cx="4267200" cy="35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286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5FFCD-51E1-434E-9423-0808EE58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Passive  Voice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4E2E9-38E7-CB42-B204-73C42BC75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681" y="1982788"/>
            <a:ext cx="10819127" cy="4442726"/>
          </a:xfrm>
        </p:spPr>
        <p:txBody>
          <a:bodyPr>
            <a:normAutofit/>
          </a:bodyPr>
          <a:lstStyle/>
          <a:p>
            <a:r>
              <a:rPr lang="en-US" sz="2400" dirty="0"/>
              <a:t>Cinderella is washing her clothes.   </a:t>
            </a:r>
            <a:r>
              <a:rPr lang="en-US" sz="2400" dirty="0">
                <a:solidFill>
                  <a:srgbClr val="FF0000"/>
                </a:solidFill>
              </a:rPr>
              <a:t>(Bad)</a:t>
            </a:r>
          </a:p>
          <a:p>
            <a:r>
              <a:rPr lang="en-US" sz="2400" dirty="0"/>
              <a:t>Cinderella washes her clothes.   </a:t>
            </a:r>
            <a:r>
              <a:rPr lang="en-US" sz="2400" dirty="0">
                <a:solidFill>
                  <a:srgbClr val="92D050"/>
                </a:solidFill>
              </a:rPr>
              <a:t>(Good)</a:t>
            </a:r>
          </a:p>
          <a:p>
            <a:r>
              <a:rPr lang="en-US" sz="2400" dirty="0"/>
              <a:t>Popular culture is shaped by market forces as much as anything else.    </a:t>
            </a:r>
            <a:r>
              <a:rPr lang="en-US" sz="2400" dirty="0">
                <a:solidFill>
                  <a:srgbClr val="FF0000"/>
                </a:solidFill>
              </a:rPr>
              <a:t>(Bad)</a:t>
            </a:r>
          </a:p>
          <a:p>
            <a:r>
              <a:rPr lang="en-US" sz="2400" dirty="0"/>
              <a:t>Market forces shape popular culture as much as anything else.  </a:t>
            </a:r>
            <a:r>
              <a:rPr lang="en-US" sz="2400" dirty="0">
                <a:solidFill>
                  <a:srgbClr val="92D050"/>
                </a:solidFill>
              </a:rPr>
              <a:t>(Good)  </a:t>
            </a:r>
          </a:p>
          <a:p>
            <a:r>
              <a:rPr lang="en-US" sz="2400" dirty="0">
                <a:solidFill>
                  <a:schemeClr val="tx1"/>
                </a:solidFill>
              </a:rPr>
              <a:t>A statement of religious affiliation used to be required by employers.  </a:t>
            </a:r>
            <a:r>
              <a:rPr lang="en-US" sz="2400" dirty="0">
                <a:solidFill>
                  <a:srgbClr val="FF0000"/>
                </a:solidFill>
              </a:rPr>
              <a:t>(Bad)</a:t>
            </a:r>
          </a:p>
          <a:p>
            <a:r>
              <a:rPr lang="en-US" sz="2400" dirty="0">
                <a:solidFill>
                  <a:schemeClr val="tx1"/>
                </a:solidFill>
              </a:rPr>
              <a:t>Employers used to require a statement of religious affiliation.  </a:t>
            </a:r>
            <a:r>
              <a:rPr lang="en-US" sz="2400" dirty="0">
                <a:solidFill>
                  <a:srgbClr val="92D050"/>
                </a:solidFill>
              </a:rPr>
              <a:t>(Good) 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Christmas decorations were not taken down at our house until January. </a:t>
            </a:r>
            <a:r>
              <a:rPr lang="en-US" sz="2400" dirty="0">
                <a:solidFill>
                  <a:srgbClr val="FF0000"/>
                </a:solidFill>
              </a:rPr>
              <a:t>(Bad)</a:t>
            </a:r>
          </a:p>
          <a:p>
            <a:r>
              <a:rPr lang="en-US" sz="2400" dirty="0">
                <a:solidFill>
                  <a:schemeClr val="tx1"/>
                </a:solidFill>
              </a:rPr>
              <a:t>We did not take down our Christmas decorations until January. </a:t>
            </a:r>
            <a:r>
              <a:rPr lang="en-US" sz="2400" dirty="0">
                <a:solidFill>
                  <a:srgbClr val="92D050"/>
                </a:solidFill>
              </a:rPr>
              <a:t>(Good)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07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1C7F-DC92-1045-81B2-C76978439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Parallel Structure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4EB53-9511-3D4D-AE53-BD0BB63F3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383" y="2295547"/>
            <a:ext cx="6995893" cy="3860297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Parallel structure (also called parallelism) is the repetition of a chosen grammatical form within a sentence.</a:t>
            </a:r>
          </a:p>
          <a:p>
            <a:r>
              <a:rPr lang="en-US" sz="3200" dirty="0"/>
              <a:t>By making each compared item or idea in your sentence follow the same grammatical pattern, you create a parallel structure. </a:t>
            </a:r>
          </a:p>
        </p:txBody>
      </p:sp>
      <p:sp>
        <p:nvSpPr>
          <p:cNvPr id="4" name="AutoShape 2" descr="Parallel Structure | Grammar Quiz - Quizizz">
            <a:extLst>
              <a:ext uri="{FF2B5EF4-FFF2-40B4-BE49-F238E27FC236}">
                <a16:creationId xmlns:a16="http://schemas.microsoft.com/office/drawing/2014/main" id="{EE737DE9-7691-D942-9336-BEACAFC966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Parallel Structure | Grammar Quiz - Quizizz">
            <a:extLst>
              <a:ext uri="{FF2B5EF4-FFF2-40B4-BE49-F238E27FC236}">
                <a16:creationId xmlns:a16="http://schemas.microsoft.com/office/drawing/2014/main" id="{D0EF5101-49FA-5B4F-BE64-7812B9BB93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Parallel Structure | Grammar Quiz - Quizizz">
            <a:extLst>
              <a:ext uri="{FF2B5EF4-FFF2-40B4-BE49-F238E27FC236}">
                <a16:creationId xmlns:a16="http://schemas.microsoft.com/office/drawing/2014/main" id="{48A5FBC1-EA14-534C-9381-84A1F570D5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6" name="Picture 8" descr="Using Parallel Structure | Thoughtful Learning K-12">
            <a:extLst>
              <a:ext uri="{FF2B5EF4-FFF2-40B4-BE49-F238E27FC236}">
                <a16:creationId xmlns:a16="http://schemas.microsoft.com/office/drawing/2014/main" id="{C28CD767-C69D-2646-835F-124882B31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576" y="2363508"/>
            <a:ext cx="3793353" cy="3889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912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07896-533E-414E-A8F7-C2564DAD5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Parallel Structure</a:t>
            </a: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39318BE5-D974-4645-94A2-DA03342F5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63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19DB0BF8-ED69-F346-9B51-EC98F123D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31501"/>
            <a:ext cx="219932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3DB4EBC7-1056-CF48-A01E-9B7443997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76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280" name="Picture 16">
            <a:extLst>
              <a:ext uri="{FF2B5EF4-FFF2-40B4-BE49-F238E27FC236}">
                <a16:creationId xmlns:a16="http://schemas.microsoft.com/office/drawing/2014/main" id="{DCA2E898-FD9A-0048-A59B-EA57EE1C9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9" y="1983857"/>
            <a:ext cx="10229850" cy="470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448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74EEEDB-C506-A64A-BB84-8E470B4DE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Activity </a:t>
            </a:r>
          </a:p>
        </p:txBody>
      </p:sp>
      <p:pic>
        <p:nvPicPr>
          <p:cNvPr id="16386" name="Picture 2" descr="Your vs. You're Memes That Grammar Nerds Will Love">
            <a:extLst>
              <a:ext uri="{FF2B5EF4-FFF2-40B4-BE49-F238E27FC236}">
                <a16:creationId xmlns:a16="http://schemas.microsoft.com/office/drawing/2014/main" id="{7DDE074B-1232-524C-974B-996262640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112" y="1020721"/>
            <a:ext cx="5626100" cy="3757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839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0654-2973-B341-803A-F3F34A9B4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Run-On Sentences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C30ED-59B1-DF48-B761-CACF65EE3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098" y="2087327"/>
            <a:ext cx="6058015" cy="477067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Run-on sentences are known as fused sentences.</a:t>
            </a:r>
          </a:p>
          <a:p>
            <a:r>
              <a:rPr lang="en-US" sz="2800" dirty="0">
                <a:solidFill>
                  <a:srgbClr val="202124"/>
                </a:solidFill>
                <a:latin typeface="arial" panose="020B0604020202020204" pitchFamily="34" charset="0"/>
              </a:rPr>
              <a:t>They </a:t>
            </a:r>
            <a:r>
              <a:rPr lang="en-US" sz="280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occur when two complete sentences are squashed together without using a coordinating conjunction or proper punctuation, such as a period or a semicolon. </a:t>
            </a:r>
          </a:p>
          <a:p>
            <a:r>
              <a:rPr lang="en-US" sz="28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Run-on sentences can be short or long. </a:t>
            </a:r>
          </a:p>
          <a:p>
            <a:r>
              <a:rPr lang="en-US" sz="28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 long sentence isn't necessarily a run-on sentence.</a:t>
            </a:r>
            <a:endParaRPr lang="en-US" sz="2800" dirty="0"/>
          </a:p>
        </p:txBody>
      </p:sp>
      <p:pic>
        <p:nvPicPr>
          <p:cNvPr id="8194" name="Picture 2" descr="Run on sentences Everywhere you look, run on sentences - Buzz and Woody  (Toy Story) Meme | Make a Meme">
            <a:extLst>
              <a:ext uri="{FF2B5EF4-FFF2-40B4-BE49-F238E27FC236}">
                <a16:creationId xmlns:a16="http://schemas.microsoft.com/office/drawing/2014/main" id="{3CF15B1F-1891-F04D-91D1-6E0BD7175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514" y="2496065"/>
            <a:ext cx="4173738" cy="316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13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01EB0-67D4-0942-A6EE-61CC83512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GrAmmar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565259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57B7E-6DAC-B246-9154-28AC0D8C0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Types of Run-On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23CC1-D8DF-1B42-A961-AE08B322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611436"/>
            <a:ext cx="6562557" cy="367830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Run-on sentences come in many different varieties. </a:t>
            </a:r>
          </a:p>
          <a:p>
            <a:pPr lvl="1"/>
            <a:r>
              <a:rPr lang="en-US" sz="2800" dirty="0"/>
              <a:t>A comma splice happens when a comma, rather than a semicolon, has been used to join independent clauses.</a:t>
            </a:r>
          </a:p>
          <a:p>
            <a:pPr lvl="1"/>
            <a:r>
              <a:rPr lang="en-US" sz="2800" dirty="0"/>
              <a:t>A fused sentence mashes two main clauses together with no punctuation at all.</a:t>
            </a:r>
          </a:p>
          <a:p>
            <a:endParaRPr lang="en-US" dirty="0"/>
          </a:p>
        </p:txBody>
      </p:sp>
      <p:pic>
        <p:nvPicPr>
          <p:cNvPr id="15362" name="Picture 2" descr="When the run on sentence you are reading NEVER SEEMS TO END - Confused  Black Man | Make a Meme">
            <a:extLst>
              <a:ext uri="{FF2B5EF4-FFF2-40B4-BE49-F238E27FC236}">
                <a16:creationId xmlns:a16="http://schemas.microsoft.com/office/drawing/2014/main" id="{22A40102-DA81-8F4F-9B6B-390040097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2611436"/>
            <a:ext cx="4593049" cy="291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744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09D8D-3F47-564C-B63B-3AFC5C382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- On Sentences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E6F7D7A-F419-E84D-AE0D-76F533D88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2229321"/>
            <a:ext cx="11849100" cy="41710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ource-serif-pro"/>
              </a:rPr>
              <a:t>They weren't dangerous criminals they were detectives in disguise.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ource-serif-pro"/>
              </a:rPr>
              <a:t>They weren't dangerous criminals; they were detectives in disguise. (Good)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ource-serif-pro"/>
              </a:rPr>
              <a:t>I didn't know which job I wanted I was too confused to decide.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ource-serif-pro"/>
              </a:rPr>
              <a:t>I didn't know which job I wanted, and I was too confused to decide. (Good)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61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Run-on Sentences Activity by Melissa&amp;amp;#39;s Teacher Mall | TpT">
            <a:extLst>
              <a:ext uri="{FF2B5EF4-FFF2-40B4-BE49-F238E27FC236}">
                <a16:creationId xmlns:a16="http://schemas.microsoft.com/office/drawing/2014/main" id="{DEFB8A08-1EBE-6944-A3BB-CA67271ED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912" y="704850"/>
            <a:ext cx="5972175" cy="597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107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026C-1126-B54A-A87A-FEA46E211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CoorDinating Conjunction </a:t>
            </a:r>
          </a:p>
        </p:txBody>
      </p:sp>
      <p:pic>
        <p:nvPicPr>
          <p:cNvPr id="9218" name="Picture 2" descr="FANBOYS Coordinating Conjunctions Poster - Australia">
            <a:extLst>
              <a:ext uri="{FF2B5EF4-FFF2-40B4-BE49-F238E27FC236}">
                <a16:creationId xmlns:a16="http://schemas.microsoft.com/office/drawing/2014/main" id="{7594CD25-DB2E-684D-B897-FA22B4E88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314" y="2028851"/>
            <a:ext cx="8921578" cy="4460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030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10. Run-on Sentences | Writing Modules | English Writing">
            <a:extLst>
              <a:ext uri="{FF2B5EF4-FFF2-40B4-BE49-F238E27FC236}">
                <a16:creationId xmlns:a16="http://schemas.microsoft.com/office/drawing/2014/main" id="{EA82D4C3-0A57-9E43-93E1-F98DD1DF9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833"/>
            <a:ext cx="12192000" cy="684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6375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0A61849-FEFF-A049-9A98-C56E6AADE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</a:t>
            </a:r>
          </a:p>
        </p:txBody>
      </p:sp>
      <p:pic>
        <p:nvPicPr>
          <p:cNvPr id="17410" name="Picture 2" descr="16 Hilarious Memes About the Importance of Grammar and Punctuation. | THE  LANGUAGE NERDS">
            <a:extLst>
              <a:ext uri="{FF2B5EF4-FFF2-40B4-BE49-F238E27FC236}">
                <a16:creationId xmlns:a16="http://schemas.microsoft.com/office/drawing/2014/main" id="{036F6F4E-D526-E442-A987-1C105B296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386" y="1128712"/>
            <a:ext cx="5760089" cy="324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472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4714F-5FDA-444E-A8AE-9082C579E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is grammar?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8DAAC-9307-6447-925C-A6C978183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27654"/>
            <a:ext cx="7290061" cy="4683212"/>
          </a:xfrm>
        </p:spPr>
        <p:txBody>
          <a:bodyPr>
            <a:noAutofit/>
          </a:bodyPr>
          <a:lstStyle/>
          <a:p>
            <a:r>
              <a:rPr lang="en-US" sz="2000" dirty="0"/>
              <a:t>The study of the way words are used to make sentences. </a:t>
            </a:r>
          </a:p>
          <a:p>
            <a:r>
              <a:rPr lang="en-US" sz="2000" dirty="0"/>
              <a:t>A body of rules imposed on a given language for speaking and writing it.</a:t>
            </a:r>
          </a:p>
          <a:p>
            <a:r>
              <a:rPr lang="en-US" sz="2000" dirty="0"/>
              <a:t>In the case of one’s native language, the rules of grammar and punctuation are often acquired not by the conscious study or instruction, but by hearing other speakers and by reading. </a:t>
            </a:r>
          </a:p>
          <a:p>
            <a:r>
              <a:rPr lang="en-US" sz="2000" dirty="0"/>
              <a:t>Much of this internalization occurs during early childhood.</a:t>
            </a:r>
          </a:p>
          <a:p>
            <a:r>
              <a:rPr lang="en-US" sz="2000" dirty="0"/>
              <a:t>Mastering a language, however, often involves more explicit instruction.</a:t>
            </a:r>
          </a:p>
        </p:txBody>
      </p:sp>
      <p:pic>
        <p:nvPicPr>
          <p:cNvPr id="3076" name="Picture 4" descr="How The Jabberwocky Can Teach Your Student Grammar">
            <a:extLst>
              <a:ext uri="{FF2B5EF4-FFF2-40B4-BE49-F238E27FC236}">
                <a16:creationId xmlns:a16="http://schemas.microsoft.com/office/drawing/2014/main" id="{634A05AB-31E6-D947-9DB3-6399779BC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984" y="2729935"/>
            <a:ext cx="5297761" cy="3238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03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0E68D2-71BD-2443-94ED-B813A7C25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216904"/>
            <a:ext cx="11029615" cy="1497507"/>
          </a:xfrm>
        </p:spPr>
        <p:txBody>
          <a:bodyPr/>
          <a:lstStyle/>
          <a:p>
            <a:r>
              <a:rPr lang="en-US" dirty="0"/>
              <a:t>Why is learning grammar rules important?</a:t>
            </a:r>
          </a:p>
        </p:txBody>
      </p:sp>
    </p:spTree>
    <p:extLst>
      <p:ext uri="{BB962C8B-B14F-4D97-AF65-F5344CB8AC3E}">
        <p14:creationId xmlns:p14="http://schemas.microsoft.com/office/powerpoint/2010/main" val="334793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35B06F-14E4-AA47-8B67-F71B60348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175" y="618447"/>
            <a:ext cx="11029616" cy="988332"/>
          </a:xfrm>
        </p:spPr>
        <p:txBody>
          <a:bodyPr>
            <a:normAutofit/>
          </a:bodyPr>
          <a:lstStyle/>
          <a:p>
            <a:r>
              <a:rPr lang="en-US" sz="3600" dirty="0"/>
              <a:t>Let’s save Grandma! </a:t>
            </a:r>
          </a:p>
        </p:txBody>
      </p:sp>
      <p:pic>
        <p:nvPicPr>
          <p:cNvPr id="2052" name="Picture 4" descr="Let's eat Grandma! | Teacher humor, Grammar jokes, Punctuation">
            <a:extLst>
              <a:ext uri="{FF2B5EF4-FFF2-40B4-BE49-F238E27FC236}">
                <a16:creationId xmlns:a16="http://schemas.microsoft.com/office/drawing/2014/main" id="{32150973-950A-C848-A5B1-6CC59E29F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284" y="2088292"/>
            <a:ext cx="3495572" cy="44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017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3A947-E5BA-C341-8478-FB3FB72B0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 descr="bad-grammar | Bridging the Unbridgeable">
            <a:extLst>
              <a:ext uri="{FF2B5EF4-FFF2-40B4-BE49-F238E27FC236}">
                <a16:creationId xmlns:a16="http://schemas.microsoft.com/office/drawing/2014/main" id="{A1780029-5806-074A-86EE-68E9E892F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274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AE8BF-917E-7E4D-B9F3-B04398CAD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Key parts of Speech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A9763-BCA9-C343-9D07-2DE6527E2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276" y="2038866"/>
            <a:ext cx="11380573" cy="4510216"/>
          </a:xfrm>
        </p:spPr>
        <p:txBody>
          <a:bodyPr>
            <a:normAutofit/>
          </a:bodyPr>
          <a:lstStyle/>
          <a:p>
            <a:r>
              <a:rPr lang="en-US" dirty="0"/>
              <a:t>Noun= a word for a person, place, or thing                          The </a:t>
            </a:r>
            <a:r>
              <a:rPr lang="en-US" b="1" dirty="0"/>
              <a:t>rain</a:t>
            </a:r>
          </a:p>
          <a:p>
            <a:r>
              <a:rPr lang="en-US" dirty="0"/>
              <a:t>Pronoun= a word used in place of a noun                              </a:t>
            </a:r>
            <a:r>
              <a:rPr lang="en-US" b="1" dirty="0"/>
              <a:t>It </a:t>
            </a:r>
            <a:r>
              <a:rPr lang="en-US" dirty="0"/>
              <a:t>(to replace “rain”)               </a:t>
            </a:r>
          </a:p>
          <a:p>
            <a:r>
              <a:rPr lang="en-US" dirty="0"/>
              <a:t>Adjective= a word to describe a noun or pronoun                The </a:t>
            </a:r>
            <a:r>
              <a:rPr lang="en-US" b="1" dirty="0"/>
              <a:t>sudden</a:t>
            </a:r>
            <a:r>
              <a:rPr lang="en-US" dirty="0"/>
              <a:t> rain   </a:t>
            </a:r>
          </a:p>
          <a:p>
            <a:pPr lvl="1"/>
            <a:r>
              <a:rPr lang="en-US" dirty="0"/>
              <a:t>Adjectives usually go before a noun </a:t>
            </a:r>
          </a:p>
          <a:p>
            <a:r>
              <a:rPr lang="en-US" dirty="0"/>
              <a:t>Verb = a word to express action or being                            The sudden rain </a:t>
            </a:r>
            <a:r>
              <a:rPr lang="en-US" b="1" dirty="0"/>
              <a:t>fell. </a:t>
            </a:r>
          </a:p>
          <a:p>
            <a:r>
              <a:rPr lang="en-US" dirty="0"/>
              <a:t>Adverb = a word to describe a verb/adjective                      The sudden rain fell </a:t>
            </a:r>
            <a:r>
              <a:rPr lang="en-US" b="1" dirty="0"/>
              <a:t>violently. </a:t>
            </a:r>
          </a:p>
          <a:p>
            <a:r>
              <a:rPr lang="en-US" dirty="0"/>
              <a:t>Preposition = a word before a noun or pronoun                  Thee sudden rain fell violently </a:t>
            </a:r>
            <a:r>
              <a:rPr lang="en-US" b="1" dirty="0"/>
              <a:t>on</a:t>
            </a:r>
            <a:r>
              <a:rPr lang="en-US" dirty="0"/>
              <a:t> the fields. </a:t>
            </a:r>
          </a:p>
          <a:p>
            <a:pPr marL="0" indent="0">
              <a:buNone/>
            </a:pPr>
            <a:r>
              <a:rPr lang="en-US" dirty="0"/>
              <a:t>to form a phrase that modifies another word in the</a:t>
            </a:r>
          </a:p>
          <a:p>
            <a:pPr marL="0" indent="0">
              <a:buNone/>
            </a:pPr>
            <a:r>
              <a:rPr lang="en-US" dirty="0"/>
              <a:t>the sentence. They locate where things are. </a:t>
            </a:r>
          </a:p>
          <a:p>
            <a:pPr marL="0" indent="0">
              <a:buNone/>
            </a:pPr>
            <a:r>
              <a:rPr lang="en-US" dirty="0"/>
              <a:t>	Ex.) toward, for, to, after, behind, between </a:t>
            </a:r>
          </a:p>
        </p:txBody>
      </p:sp>
    </p:spTree>
    <p:extLst>
      <p:ext uri="{BB962C8B-B14F-4D97-AF65-F5344CB8AC3E}">
        <p14:creationId xmlns:p14="http://schemas.microsoft.com/office/powerpoint/2010/main" val="215495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58D7F-3EA5-0047-B6BE-D24BB5A31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Sentence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E3CDE-03CF-F947-ADDC-0C2973058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9614" y="1463742"/>
            <a:ext cx="11029615" cy="3678303"/>
          </a:xfrm>
        </p:spPr>
        <p:txBody>
          <a:bodyPr>
            <a:normAutofit/>
          </a:bodyPr>
          <a:lstStyle/>
          <a:p>
            <a:r>
              <a:rPr lang="en-US" sz="4000" dirty="0"/>
              <a:t>SUBJECT  +   VERB</a:t>
            </a:r>
          </a:p>
          <a:p>
            <a:pPr marL="0" indent="0">
              <a:buNone/>
            </a:pPr>
            <a:r>
              <a:rPr lang="en-US" sz="4000" dirty="0"/>
              <a:t>     Katie             sings. </a:t>
            </a:r>
          </a:p>
        </p:txBody>
      </p:sp>
    </p:spTree>
    <p:extLst>
      <p:ext uri="{BB962C8B-B14F-4D97-AF65-F5344CB8AC3E}">
        <p14:creationId xmlns:p14="http://schemas.microsoft.com/office/powerpoint/2010/main" val="99342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39456-1AA0-4B48-B370-5471774D7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Sentence patterns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EA656-BC12-CD48-A8FF-978E6A770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Subject    +   Verb   +  object</a:t>
            </a:r>
          </a:p>
          <a:p>
            <a:pPr marL="0" indent="0">
              <a:buNone/>
            </a:pPr>
            <a:r>
              <a:rPr lang="en-US" sz="4400" dirty="0"/>
              <a:t>     Katie    +  sings   +  opera.</a:t>
            </a:r>
          </a:p>
        </p:txBody>
      </p:sp>
    </p:spTree>
    <p:extLst>
      <p:ext uri="{BB962C8B-B14F-4D97-AF65-F5344CB8AC3E}">
        <p14:creationId xmlns:p14="http://schemas.microsoft.com/office/powerpoint/2010/main" val="397291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788</Words>
  <Application>Microsoft Macintosh PowerPoint</Application>
  <PresentationFormat>Widescreen</PresentationFormat>
  <Paragraphs>82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</vt:lpstr>
      <vt:lpstr>Calibri</vt:lpstr>
      <vt:lpstr>Garamond</vt:lpstr>
      <vt:lpstr>Gill Sans MT</vt:lpstr>
      <vt:lpstr>source-serif-pro</vt:lpstr>
      <vt:lpstr>Wingdings 2</vt:lpstr>
      <vt:lpstr>Dividend</vt:lpstr>
      <vt:lpstr>Moving Your Grammar Forward</vt:lpstr>
      <vt:lpstr>What is GrAmmar? </vt:lpstr>
      <vt:lpstr>What is grammar?</vt:lpstr>
      <vt:lpstr>Why is learning grammar rules important?</vt:lpstr>
      <vt:lpstr>Let’s save Grandma! </vt:lpstr>
      <vt:lpstr>PowerPoint Presentation</vt:lpstr>
      <vt:lpstr>Key parts of Speech</vt:lpstr>
      <vt:lpstr>Sentence Patterns</vt:lpstr>
      <vt:lpstr>Sentence patterns </vt:lpstr>
      <vt:lpstr>Direct and Indirect Objects </vt:lpstr>
      <vt:lpstr>Common Mistakes</vt:lpstr>
      <vt:lpstr>Passive Voice </vt:lpstr>
      <vt:lpstr>Passive Voice       Vs.       Active Voice </vt:lpstr>
      <vt:lpstr>Sign Posts that we have the Passive Voice </vt:lpstr>
      <vt:lpstr>Passive  Voice </vt:lpstr>
      <vt:lpstr>Parallel Structure </vt:lpstr>
      <vt:lpstr>Parallel Structure</vt:lpstr>
      <vt:lpstr> Activity </vt:lpstr>
      <vt:lpstr>Run-On Sentences </vt:lpstr>
      <vt:lpstr>Types of Run-On Sentences</vt:lpstr>
      <vt:lpstr>Run - On Sentences </vt:lpstr>
      <vt:lpstr>PowerPoint Presentation</vt:lpstr>
      <vt:lpstr>CoorDinating Conjunction </vt:lpstr>
      <vt:lpstr>PowerPoint Presentation</vt:lpstr>
      <vt:lpstr>Activity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in Grammar and Punctuation </dc:title>
  <dc:creator>Trisha M. Cowen</dc:creator>
  <cp:lastModifiedBy>Jessica P. Shelenberger</cp:lastModifiedBy>
  <cp:revision>7</cp:revision>
  <dcterms:created xsi:type="dcterms:W3CDTF">2022-03-02T19:03:58Z</dcterms:created>
  <dcterms:modified xsi:type="dcterms:W3CDTF">2022-03-03T17:28:48Z</dcterms:modified>
</cp:coreProperties>
</file>