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0" r:id="rId5"/>
    <p:sldId id="259" r:id="rId6"/>
    <p:sldId id="263" r:id="rId7"/>
    <p:sldId id="265" r:id="rId8"/>
    <p:sldId id="268" r:id="rId9"/>
    <p:sldId id="264" r:id="rId10"/>
    <p:sldId id="266" r:id="rId11"/>
    <p:sldId id="267" r:id="rId12"/>
    <p:sldId id="261" r:id="rId13"/>
    <p:sldId id="271" r:id="rId14"/>
    <p:sldId id="273" r:id="rId15"/>
    <p:sldId id="272" r:id="rId16"/>
    <p:sldId id="258" r:id="rId17"/>
    <p:sldId id="274" r:id="rId18"/>
    <p:sldId id="276"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21"/>
  </p:normalViewPr>
  <p:slideViewPr>
    <p:cSldViewPr snapToGrid="0" snapToObjects="1">
      <p:cViewPr varScale="1">
        <p:scale>
          <a:sx n="79" d="100"/>
          <a:sy n="79" d="100"/>
        </p:scale>
        <p:origin x="224"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6655-1B64-E94F-B3EC-DBE330D12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DAD91B-F691-FC49-8846-A9718A054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CA711B-E136-9242-9E7B-70F9FD32D596}"/>
              </a:ext>
            </a:extLst>
          </p:cNvPr>
          <p:cNvSpPr>
            <a:spLocks noGrp="1"/>
          </p:cNvSpPr>
          <p:nvPr>
            <p:ph type="dt" sz="half" idx="10"/>
          </p:nvPr>
        </p:nvSpPr>
        <p:spPr/>
        <p:txBody>
          <a:bodyPr/>
          <a:lstStyle/>
          <a:p>
            <a:fld id="{7FDAD7ED-5D62-224E-ABD7-D8D7572E5B84}" type="datetimeFigureOut">
              <a:rPr lang="en-US" smtClean="0"/>
              <a:t>2/15/22</a:t>
            </a:fld>
            <a:endParaRPr lang="en-US" dirty="0"/>
          </a:p>
        </p:txBody>
      </p:sp>
      <p:sp>
        <p:nvSpPr>
          <p:cNvPr id="5" name="Footer Placeholder 4">
            <a:extLst>
              <a:ext uri="{FF2B5EF4-FFF2-40B4-BE49-F238E27FC236}">
                <a16:creationId xmlns:a16="http://schemas.microsoft.com/office/drawing/2014/main" id="{DD7BAC40-54A0-E642-8DF7-575A7DB2CE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194EB1-A30E-4E4C-B6BB-2299E3D1D84C}"/>
              </a:ext>
            </a:extLst>
          </p:cNvPr>
          <p:cNvSpPr>
            <a:spLocks noGrp="1"/>
          </p:cNvSpPr>
          <p:nvPr>
            <p:ph type="sldNum" sz="quarter" idx="12"/>
          </p:nvPr>
        </p:nvSpPr>
        <p:spPr/>
        <p:txBody>
          <a:bodyPr/>
          <a:lstStyle/>
          <a:p>
            <a:fld id="{ED074A0E-AF81-9940-9DE5-8C51D9B74C9B}" type="slidenum">
              <a:rPr lang="en-US" smtClean="0"/>
              <a:t>‹#›</a:t>
            </a:fld>
            <a:endParaRPr lang="en-US" dirty="0"/>
          </a:p>
        </p:txBody>
      </p:sp>
    </p:spTree>
    <p:extLst>
      <p:ext uri="{BB962C8B-B14F-4D97-AF65-F5344CB8AC3E}">
        <p14:creationId xmlns:p14="http://schemas.microsoft.com/office/powerpoint/2010/main" val="95788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8304-DC0B-234A-9E56-AE0C2E9206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E5E2EF-9327-9F44-A399-2FE33A556E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4B0AD-C97E-354C-B55A-AD538C26E5DD}"/>
              </a:ext>
            </a:extLst>
          </p:cNvPr>
          <p:cNvSpPr>
            <a:spLocks noGrp="1"/>
          </p:cNvSpPr>
          <p:nvPr>
            <p:ph type="dt" sz="half" idx="10"/>
          </p:nvPr>
        </p:nvSpPr>
        <p:spPr/>
        <p:txBody>
          <a:bodyPr/>
          <a:lstStyle/>
          <a:p>
            <a:fld id="{7FDAD7ED-5D62-224E-ABD7-D8D7572E5B84}" type="datetimeFigureOut">
              <a:rPr lang="en-US" smtClean="0"/>
              <a:t>2/15/22</a:t>
            </a:fld>
            <a:endParaRPr lang="en-US" dirty="0"/>
          </a:p>
        </p:txBody>
      </p:sp>
      <p:sp>
        <p:nvSpPr>
          <p:cNvPr id="5" name="Footer Placeholder 4">
            <a:extLst>
              <a:ext uri="{FF2B5EF4-FFF2-40B4-BE49-F238E27FC236}">
                <a16:creationId xmlns:a16="http://schemas.microsoft.com/office/drawing/2014/main" id="{20C2E0C2-0B9F-E146-BD34-0DEF3E8050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D21ADC-E179-5143-8701-22BEFDF9CF87}"/>
              </a:ext>
            </a:extLst>
          </p:cNvPr>
          <p:cNvSpPr>
            <a:spLocks noGrp="1"/>
          </p:cNvSpPr>
          <p:nvPr>
            <p:ph type="sldNum" sz="quarter" idx="12"/>
          </p:nvPr>
        </p:nvSpPr>
        <p:spPr/>
        <p:txBody>
          <a:bodyPr/>
          <a:lstStyle/>
          <a:p>
            <a:fld id="{ED074A0E-AF81-9940-9DE5-8C51D9B74C9B}" type="slidenum">
              <a:rPr lang="en-US" smtClean="0"/>
              <a:t>‹#›</a:t>
            </a:fld>
            <a:endParaRPr lang="en-US" dirty="0"/>
          </a:p>
        </p:txBody>
      </p:sp>
    </p:spTree>
    <p:extLst>
      <p:ext uri="{BB962C8B-B14F-4D97-AF65-F5344CB8AC3E}">
        <p14:creationId xmlns:p14="http://schemas.microsoft.com/office/powerpoint/2010/main" val="236736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F456D-B12D-C240-97B8-5FACF25B0C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92EE46-519A-E542-A790-4E3121ED53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7E5B0-FECD-A447-92C1-438DE678967E}"/>
              </a:ext>
            </a:extLst>
          </p:cNvPr>
          <p:cNvSpPr>
            <a:spLocks noGrp="1"/>
          </p:cNvSpPr>
          <p:nvPr>
            <p:ph type="dt" sz="half" idx="10"/>
          </p:nvPr>
        </p:nvSpPr>
        <p:spPr/>
        <p:txBody>
          <a:bodyPr/>
          <a:lstStyle/>
          <a:p>
            <a:fld id="{7FDAD7ED-5D62-224E-ABD7-D8D7572E5B84}" type="datetimeFigureOut">
              <a:rPr lang="en-US" smtClean="0"/>
              <a:t>2/15/22</a:t>
            </a:fld>
            <a:endParaRPr lang="en-US" dirty="0"/>
          </a:p>
        </p:txBody>
      </p:sp>
      <p:sp>
        <p:nvSpPr>
          <p:cNvPr id="5" name="Footer Placeholder 4">
            <a:extLst>
              <a:ext uri="{FF2B5EF4-FFF2-40B4-BE49-F238E27FC236}">
                <a16:creationId xmlns:a16="http://schemas.microsoft.com/office/drawing/2014/main" id="{6235C5CF-93A8-0B49-BD61-6F36EADCE3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FA59FC-6F90-424E-9E96-F7EE75B12D73}"/>
              </a:ext>
            </a:extLst>
          </p:cNvPr>
          <p:cNvSpPr>
            <a:spLocks noGrp="1"/>
          </p:cNvSpPr>
          <p:nvPr>
            <p:ph type="sldNum" sz="quarter" idx="12"/>
          </p:nvPr>
        </p:nvSpPr>
        <p:spPr/>
        <p:txBody>
          <a:bodyPr/>
          <a:lstStyle/>
          <a:p>
            <a:fld id="{ED074A0E-AF81-9940-9DE5-8C51D9B74C9B}" type="slidenum">
              <a:rPr lang="en-US" smtClean="0"/>
              <a:t>‹#›</a:t>
            </a:fld>
            <a:endParaRPr lang="en-US" dirty="0"/>
          </a:p>
        </p:txBody>
      </p:sp>
    </p:spTree>
    <p:extLst>
      <p:ext uri="{BB962C8B-B14F-4D97-AF65-F5344CB8AC3E}">
        <p14:creationId xmlns:p14="http://schemas.microsoft.com/office/powerpoint/2010/main" val="29846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762C-C501-454C-ADAC-5F1598B9B5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4C1C2-A308-3941-AE4E-FA7474DA22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26123-BE35-B041-A17C-3033E3FCA833}"/>
              </a:ext>
            </a:extLst>
          </p:cNvPr>
          <p:cNvSpPr>
            <a:spLocks noGrp="1"/>
          </p:cNvSpPr>
          <p:nvPr>
            <p:ph type="dt" sz="half" idx="10"/>
          </p:nvPr>
        </p:nvSpPr>
        <p:spPr/>
        <p:txBody>
          <a:bodyPr/>
          <a:lstStyle/>
          <a:p>
            <a:fld id="{7FDAD7ED-5D62-224E-ABD7-D8D7572E5B84}" type="datetimeFigureOut">
              <a:rPr lang="en-US" smtClean="0"/>
              <a:t>2/15/22</a:t>
            </a:fld>
            <a:endParaRPr lang="en-US" dirty="0"/>
          </a:p>
        </p:txBody>
      </p:sp>
      <p:sp>
        <p:nvSpPr>
          <p:cNvPr id="5" name="Footer Placeholder 4">
            <a:extLst>
              <a:ext uri="{FF2B5EF4-FFF2-40B4-BE49-F238E27FC236}">
                <a16:creationId xmlns:a16="http://schemas.microsoft.com/office/drawing/2014/main" id="{E4A0464C-1147-0741-B24C-FCBFDC9B83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563FE7-C925-FC4B-BD9C-BC31DC0C4068}"/>
              </a:ext>
            </a:extLst>
          </p:cNvPr>
          <p:cNvSpPr>
            <a:spLocks noGrp="1"/>
          </p:cNvSpPr>
          <p:nvPr>
            <p:ph type="sldNum" sz="quarter" idx="12"/>
          </p:nvPr>
        </p:nvSpPr>
        <p:spPr/>
        <p:txBody>
          <a:bodyPr/>
          <a:lstStyle/>
          <a:p>
            <a:fld id="{ED074A0E-AF81-9940-9DE5-8C51D9B74C9B}" type="slidenum">
              <a:rPr lang="en-US" smtClean="0"/>
              <a:t>‹#›</a:t>
            </a:fld>
            <a:endParaRPr lang="en-US" dirty="0"/>
          </a:p>
        </p:txBody>
      </p:sp>
    </p:spTree>
    <p:extLst>
      <p:ext uri="{BB962C8B-B14F-4D97-AF65-F5344CB8AC3E}">
        <p14:creationId xmlns:p14="http://schemas.microsoft.com/office/powerpoint/2010/main" val="74183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8AAE-952C-954E-9169-A910D5E6E0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FC1B47-F67B-3845-80B3-635C2F7C32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F1F686-F8D8-464A-B3F7-445EE625EEDF}"/>
              </a:ext>
            </a:extLst>
          </p:cNvPr>
          <p:cNvSpPr>
            <a:spLocks noGrp="1"/>
          </p:cNvSpPr>
          <p:nvPr>
            <p:ph type="dt" sz="half" idx="10"/>
          </p:nvPr>
        </p:nvSpPr>
        <p:spPr/>
        <p:txBody>
          <a:bodyPr/>
          <a:lstStyle/>
          <a:p>
            <a:fld id="{7FDAD7ED-5D62-224E-ABD7-D8D7572E5B84}" type="datetimeFigureOut">
              <a:rPr lang="en-US" smtClean="0"/>
              <a:t>2/15/22</a:t>
            </a:fld>
            <a:endParaRPr lang="en-US" dirty="0"/>
          </a:p>
        </p:txBody>
      </p:sp>
      <p:sp>
        <p:nvSpPr>
          <p:cNvPr id="5" name="Footer Placeholder 4">
            <a:extLst>
              <a:ext uri="{FF2B5EF4-FFF2-40B4-BE49-F238E27FC236}">
                <a16:creationId xmlns:a16="http://schemas.microsoft.com/office/drawing/2014/main" id="{AE729724-509C-B84E-8B33-7FACC8721D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A5B4E-D23D-6C4B-9B63-1F0B8C103B69}"/>
              </a:ext>
            </a:extLst>
          </p:cNvPr>
          <p:cNvSpPr>
            <a:spLocks noGrp="1"/>
          </p:cNvSpPr>
          <p:nvPr>
            <p:ph type="sldNum" sz="quarter" idx="12"/>
          </p:nvPr>
        </p:nvSpPr>
        <p:spPr/>
        <p:txBody>
          <a:bodyPr/>
          <a:lstStyle/>
          <a:p>
            <a:fld id="{ED074A0E-AF81-9940-9DE5-8C51D9B74C9B}" type="slidenum">
              <a:rPr lang="en-US" smtClean="0"/>
              <a:t>‹#›</a:t>
            </a:fld>
            <a:endParaRPr lang="en-US" dirty="0"/>
          </a:p>
        </p:txBody>
      </p:sp>
    </p:spTree>
    <p:extLst>
      <p:ext uri="{BB962C8B-B14F-4D97-AF65-F5344CB8AC3E}">
        <p14:creationId xmlns:p14="http://schemas.microsoft.com/office/powerpoint/2010/main" val="128526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E93A-6BAD-4749-8839-78C988F021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F2AC0-FDDC-2F4B-88E1-A125976FE5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6F0681-52E1-8742-B4E6-0829603B74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9AAD22-603A-1F45-A5B9-89731DEB4830}"/>
              </a:ext>
            </a:extLst>
          </p:cNvPr>
          <p:cNvSpPr>
            <a:spLocks noGrp="1"/>
          </p:cNvSpPr>
          <p:nvPr>
            <p:ph type="dt" sz="half" idx="10"/>
          </p:nvPr>
        </p:nvSpPr>
        <p:spPr/>
        <p:txBody>
          <a:bodyPr/>
          <a:lstStyle/>
          <a:p>
            <a:fld id="{7FDAD7ED-5D62-224E-ABD7-D8D7572E5B84}" type="datetimeFigureOut">
              <a:rPr lang="en-US" smtClean="0"/>
              <a:t>2/15/22</a:t>
            </a:fld>
            <a:endParaRPr lang="en-US" dirty="0"/>
          </a:p>
        </p:txBody>
      </p:sp>
      <p:sp>
        <p:nvSpPr>
          <p:cNvPr id="6" name="Footer Placeholder 5">
            <a:extLst>
              <a:ext uri="{FF2B5EF4-FFF2-40B4-BE49-F238E27FC236}">
                <a16:creationId xmlns:a16="http://schemas.microsoft.com/office/drawing/2014/main" id="{F6E62994-0B2D-F942-B4CF-DA87EBD2B0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5101E3-FE90-6F4B-B67C-3BABAA2B56D2}"/>
              </a:ext>
            </a:extLst>
          </p:cNvPr>
          <p:cNvSpPr>
            <a:spLocks noGrp="1"/>
          </p:cNvSpPr>
          <p:nvPr>
            <p:ph type="sldNum" sz="quarter" idx="12"/>
          </p:nvPr>
        </p:nvSpPr>
        <p:spPr/>
        <p:txBody>
          <a:bodyPr/>
          <a:lstStyle/>
          <a:p>
            <a:fld id="{ED074A0E-AF81-9940-9DE5-8C51D9B74C9B}" type="slidenum">
              <a:rPr lang="en-US" smtClean="0"/>
              <a:t>‹#›</a:t>
            </a:fld>
            <a:endParaRPr lang="en-US" dirty="0"/>
          </a:p>
        </p:txBody>
      </p:sp>
    </p:spTree>
    <p:extLst>
      <p:ext uri="{BB962C8B-B14F-4D97-AF65-F5344CB8AC3E}">
        <p14:creationId xmlns:p14="http://schemas.microsoft.com/office/powerpoint/2010/main" val="418248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92D9-4D29-1543-9248-71BE820783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EF1E66-FB6C-454D-A9E1-8640A25A10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A8F27D-0702-6243-BB9A-66D5CAC738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88ED7F-DD54-6D4F-B187-D7F7DCEA1F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EF33AE-0A63-024C-A93D-3DAB421635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569475-8FFA-134C-8989-F0F6FEF91098}"/>
              </a:ext>
            </a:extLst>
          </p:cNvPr>
          <p:cNvSpPr>
            <a:spLocks noGrp="1"/>
          </p:cNvSpPr>
          <p:nvPr>
            <p:ph type="dt" sz="half" idx="10"/>
          </p:nvPr>
        </p:nvSpPr>
        <p:spPr/>
        <p:txBody>
          <a:bodyPr/>
          <a:lstStyle/>
          <a:p>
            <a:fld id="{7FDAD7ED-5D62-224E-ABD7-D8D7572E5B84}" type="datetimeFigureOut">
              <a:rPr lang="en-US" smtClean="0"/>
              <a:t>2/15/22</a:t>
            </a:fld>
            <a:endParaRPr lang="en-US" dirty="0"/>
          </a:p>
        </p:txBody>
      </p:sp>
      <p:sp>
        <p:nvSpPr>
          <p:cNvPr id="8" name="Footer Placeholder 7">
            <a:extLst>
              <a:ext uri="{FF2B5EF4-FFF2-40B4-BE49-F238E27FC236}">
                <a16:creationId xmlns:a16="http://schemas.microsoft.com/office/drawing/2014/main" id="{CF4284EF-7F0C-CF4F-890C-EEBC3456AF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D55846E-4E47-0A4F-817E-EF9DD59706AE}"/>
              </a:ext>
            </a:extLst>
          </p:cNvPr>
          <p:cNvSpPr>
            <a:spLocks noGrp="1"/>
          </p:cNvSpPr>
          <p:nvPr>
            <p:ph type="sldNum" sz="quarter" idx="12"/>
          </p:nvPr>
        </p:nvSpPr>
        <p:spPr/>
        <p:txBody>
          <a:bodyPr/>
          <a:lstStyle/>
          <a:p>
            <a:fld id="{ED074A0E-AF81-9940-9DE5-8C51D9B74C9B}" type="slidenum">
              <a:rPr lang="en-US" smtClean="0"/>
              <a:t>‹#›</a:t>
            </a:fld>
            <a:endParaRPr lang="en-US" dirty="0"/>
          </a:p>
        </p:txBody>
      </p:sp>
    </p:spTree>
    <p:extLst>
      <p:ext uri="{BB962C8B-B14F-4D97-AF65-F5344CB8AC3E}">
        <p14:creationId xmlns:p14="http://schemas.microsoft.com/office/powerpoint/2010/main" val="153090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2BD0-1BD4-8D49-AC5B-832A2E62DE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536B79-735B-E246-9310-99C5979943AA}"/>
              </a:ext>
            </a:extLst>
          </p:cNvPr>
          <p:cNvSpPr>
            <a:spLocks noGrp="1"/>
          </p:cNvSpPr>
          <p:nvPr>
            <p:ph type="dt" sz="half" idx="10"/>
          </p:nvPr>
        </p:nvSpPr>
        <p:spPr/>
        <p:txBody>
          <a:bodyPr/>
          <a:lstStyle/>
          <a:p>
            <a:fld id="{7FDAD7ED-5D62-224E-ABD7-D8D7572E5B84}" type="datetimeFigureOut">
              <a:rPr lang="en-US" smtClean="0"/>
              <a:t>2/15/22</a:t>
            </a:fld>
            <a:endParaRPr lang="en-US" dirty="0"/>
          </a:p>
        </p:txBody>
      </p:sp>
      <p:sp>
        <p:nvSpPr>
          <p:cNvPr id="4" name="Footer Placeholder 3">
            <a:extLst>
              <a:ext uri="{FF2B5EF4-FFF2-40B4-BE49-F238E27FC236}">
                <a16:creationId xmlns:a16="http://schemas.microsoft.com/office/drawing/2014/main" id="{E94E76F2-DAF0-3840-8555-0755332E48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BE9C42-F7F1-4041-B423-53407C4C8F17}"/>
              </a:ext>
            </a:extLst>
          </p:cNvPr>
          <p:cNvSpPr>
            <a:spLocks noGrp="1"/>
          </p:cNvSpPr>
          <p:nvPr>
            <p:ph type="sldNum" sz="quarter" idx="12"/>
          </p:nvPr>
        </p:nvSpPr>
        <p:spPr/>
        <p:txBody>
          <a:bodyPr/>
          <a:lstStyle/>
          <a:p>
            <a:fld id="{ED074A0E-AF81-9940-9DE5-8C51D9B74C9B}" type="slidenum">
              <a:rPr lang="en-US" smtClean="0"/>
              <a:t>‹#›</a:t>
            </a:fld>
            <a:endParaRPr lang="en-US" dirty="0"/>
          </a:p>
        </p:txBody>
      </p:sp>
    </p:spTree>
    <p:extLst>
      <p:ext uri="{BB962C8B-B14F-4D97-AF65-F5344CB8AC3E}">
        <p14:creationId xmlns:p14="http://schemas.microsoft.com/office/powerpoint/2010/main" val="120960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6915CA-B8A4-244E-B6D6-B2829C195378}"/>
              </a:ext>
            </a:extLst>
          </p:cNvPr>
          <p:cNvSpPr>
            <a:spLocks noGrp="1"/>
          </p:cNvSpPr>
          <p:nvPr>
            <p:ph type="dt" sz="half" idx="10"/>
          </p:nvPr>
        </p:nvSpPr>
        <p:spPr/>
        <p:txBody>
          <a:bodyPr/>
          <a:lstStyle/>
          <a:p>
            <a:fld id="{7FDAD7ED-5D62-224E-ABD7-D8D7572E5B84}" type="datetimeFigureOut">
              <a:rPr lang="en-US" smtClean="0"/>
              <a:t>2/15/22</a:t>
            </a:fld>
            <a:endParaRPr lang="en-US" dirty="0"/>
          </a:p>
        </p:txBody>
      </p:sp>
      <p:sp>
        <p:nvSpPr>
          <p:cNvPr id="3" name="Footer Placeholder 2">
            <a:extLst>
              <a:ext uri="{FF2B5EF4-FFF2-40B4-BE49-F238E27FC236}">
                <a16:creationId xmlns:a16="http://schemas.microsoft.com/office/drawing/2014/main" id="{1FB01A4C-1DE3-504D-9DBD-97A679B83C1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CC7D64-E848-ED44-B616-A1E48C89C1EE}"/>
              </a:ext>
            </a:extLst>
          </p:cNvPr>
          <p:cNvSpPr>
            <a:spLocks noGrp="1"/>
          </p:cNvSpPr>
          <p:nvPr>
            <p:ph type="sldNum" sz="quarter" idx="12"/>
          </p:nvPr>
        </p:nvSpPr>
        <p:spPr/>
        <p:txBody>
          <a:bodyPr/>
          <a:lstStyle/>
          <a:p>
            <a:fld id="{ED074A0E-AF81-9940-9DE5-8C51D9B74C9B}" type="slidenum">
              <a:rPr lang="en-US" smtClean="0"/>
              <a:t>‹#›</a:t>
            </a:fld>
            <a:endParaRPr lang="en-US" dirty="0"/>
          </a:p>
        </p:txBody>
      </p:sp>
    </p:spTree>
    <p:extLst>
      <p:ext uri="{BB962C8B-B14F-4D97-AF65-F5344CB8AC3E}">
        <p14:creationId xmlns:p14="http://schemas.microsoft.com/office/powerpoint/2010/main" val="260450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3FBA-5112-7C40-8322-A18F7343C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5E07F4-DE5B-424C-BD92-DFC0871FA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F0EA19-B3A6-7B4A-AEB0-24F5EBE7D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216352-F19C-EB48-991F-130FE862663F}"/>
              </a:ext>
            </a:extLst>
          </p:cNvPr>
          <p:cNvSpPr>
            <a:spLocks noGrp="1"/>
          </p:cNvSpPr>
          <p:nvPr>
            <p:ph type="dt" sz="half" idx="10"/>
          </p:nvPr>
        </p:nvSpPr>
        <p:spPr/>
        <p:txBody>
          <a:bodyPr/>
          <a:lstStyle/>
          <a:p>
            <a:fld id="{7FDAD7ED-5D62-224E-ABD7-D8D7572E5B84}" type="datetimeFigureOut">
              <a:rPr lang="en-US" smtClean="0"/>
              <a:t>2/15/22</a:t>
            </a:fld>
            <a:endParaRPr lang="en-US" dirty="0"/>
          </a:p>
        </p:txBody>
      </p:sp>
      <p:sp>
        <p:nvSpPr>
          <p:cNvPr id="6" name="Footer Placeholder 5">
            <a:extLst>
              <a:ext uri="{FF2B5EF4-FFF2-40B4-BE49-F238E27FC236}">
                <a16:creationId xmlns:a16="http://schemas.microsoft.com/office/drawing/2014/main" id="{5646E6C0-00F4-B140-AB4C-6C9B4DFEFC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004900-1F29-0C49-98CD-60866C2BC585}"/>
              </a:ext>
            </a:extLst>
          </p:cNvPr>
          <p:cNvSpPr>
            <a:spLocks noGrp="1"/>
          </p:cNvSpPr>
          <p:nvPr>
            <p:ph type="sldNum" sz="quarter" idx="12"/>
          </p:nvPr>
        </p:nvSpPr>
        <p:spPr/>
        <p:txBody>
          <a:bodyPr/>
          <a:lstStyle/>
          <a:p>
            <a:fld id="{ED074A0E-AF81-9940-9DE5-8C51D9B74C9B}" type="slidenum">
              <a:rPr lang="en-US" smtClean="0"/>
              <a:t>‹#›</a:t>
            </a:fld>
            <a:endParaRPr lang="en-US" dirty="0"/>
          </a:p>
        </p:txBody>
      </p:sp>
    </p:spTree>
    <p:extLst>
      <p:ext uri="{BB962C8B-B14F-4D97-AF65-F5344CB8AC3E}">
        <p14:creationId xmlns:p14="http://schemas.microsoft.com/office/powerpoint/2010/main" val="138215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EBD3-3B1C-E445-9CED-808953429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2CB0F-BFF3-1444-8F87-D37009188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D932CB2-4B4C-EC49-B6ED-DB7E43C11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B9AE29-A1FE-3942-9243-F692528D5F38}"/>
              </a:ext>
            </a:extLst>
          </p:cNvPr>
          <p:cNvSpPr>
            <a:spLocks noGrp="1"/>
          </p:cNvSpPr>
          <p:nvPr>
            <p:ph type="dt" sz="half" idx="10"/>
          </p:nvPr>
        </p:nvSpPr>
        <p:spPr/>
        <p:txBody>
          <a:bodyPr/>
          <a:lstStyle/>
          <a:p>
            <a:fld id="{7FDAD7ED-5D62-224E-ABD7-D8D7572E5B84}" type="datetimeFigureOut">
              <a:rPr lang="en-US" smtClean="0"/>
              <a:t>2/15/22</a:t>
            </a:fld>
            <a:endParaRPr lang="en-US" dirty="0"/>
          </a:p>
        </p:txBody>
      </p:sp>
      <p:sp>
        <p:nvSpPr>
          <p:cNvPr id="6" name="Footer Placeholder 5">
            <a:extLst>
              <a:ext uri="{FF2B5EF4-FFF2-40B4-BE49-F238E27FC236}">
                <a16:creationId xmlns:a16="http://schemas.microsoft.com/office/drawing/2014/main" id="{E0778E86-33BE-C342-9F00-269A2B66DE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E368E9-A71F-A348-9ACF-E5C9EB40A128}"/>
              </a:ext>
            </a:extLst>
          </p:cNvPr>
          <p:cNvSpPr>
            <a:spLocks noGrp="1"/>
          </p:cNvSpPr>
          <p:nvPr>
            <p:ph type="sldNum" sz="quarter" idx="12"/>
          </p:nvPr>
        </p:nvSpPr>
        <p:spPr/>
        <p:txBody>
          <a:bodyPr/>
          <a:lstStyle/>
          <a:p>
            <a:fld id="{ED074A0E-AF81-9940-9DE5-8C51D9B74C9B}" type="slidenum">
              <a:rPr lang="en-US" smtClean="0"/>
              <a:t>‹#›</a:t>
            </a:fld>
            <a:endParaRPr lang="en-US" dirty="0"/>
          </a:p>
        </p:txBody>
      </p:sp>
    </p:spTree>
    <p:extLst>
      <p:ext uri="{BB962C8B-B14F-4D97-AF65-F5344CB8AC3E}">
        <p14:creationId xmlns:p14="http://schemas.microsoft.com/office/powerpoint/2010/main" val="71965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FA30E-F9E1-E64E-AAF0-7FBAC56EC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4E3575-ED96-E643-9A84-2B3478DF0D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2A945-1E72-EA4C-AFD6-AEB0FE7A2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AD7ED-5D62-224E-ABD7-D8D7572E5B84}" type="datetimeFigureOut">
              <a:rPr lang="en-US" smtClean="0"/>
              <a:t>2/15/22</a:t>
            </a:fld>
            <a:endParaRPr lang="en-US" dirty="0"/>
          </a:p>
        </p:txBody>
      </p:sp>
      <p:sp>
        <p:nvSpPr>
          <p:cNvPr id="5" name="Footer Placeholder 4">
            <a:extLst>
              <a:ext uri="{FF2B5EF4-FFF2-40B4-BE49-F238E27FC236}">
                <a16:creationId xmlns:a16="http://schemas.microsoft.com/office/drawing/2014/main" id="{D792F8B7-1302-4B49-BA56-C5E200960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4CC6078-AECC-3644-AE88-1B63B1ADC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74A0E-AF81-9940-9DE5-8C51D9B74C9B}" type="slidenum">
              <a:rPr lang="en-US" smtClean="0"/>
              <a:t>‹#›</a:t>
            </a:fld>
            <a:endParaRPr lang="en-US" dirty="0"/>
          </a:p>
        </p:txBody>
      </p:sp>
    </p:spTree>
    <p:extLst>
      <p:ext uri="{BB962C8B-B14F-4D97-AF65-F5344CB8AC3E}">
        <p14:creationId xmlns:p14="http://schemas.microsoft.com/office/powerpoint/2010/main" val="281630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4877-998A-424C-940B-9A0BC25818F4}"/>
              </a:ext>
            </a:extLst>
          </p:cNvPr>
          <p:cNvSpPr>
            <a:spLocks noGrp="1"/>
          </p:cNvSpPr>
          <p:nvPr>
            <p:ph type="ctrTitle"/>
          </p:nvPr>
        </p:nvSpPr>
        <p:spPr>
          <a:xfrm>
            <a:off x="657226" y="179388"/>
            <a:ext cx="10601324" cy="1435100"/>
          </a:xfrm>
        </p:spPr>
        <p:txBody>
          <a:bodyPr>
            <a:normAutofit/>
          </a:bodyPr>
          <a:lstStyle/>
          <a:p>
            <a:r>
              <a:rPr lang="en-US" sz="4600" dirty="0">
                <a:latin typeface="Baghdad" pitchFamily="2" charset="-78"/>
                <a:cs typeface="Baghdad" pitchFamily="2" charset="-78"/>
              </a:rPr>
              <a:t>Moving your sentences forward:</a:t>
            </a:r>
            <a:br>
              <a:rPr lang="en-US" sz="4600" dirty="0">
                <a:latin typeface="Baghdad" pitchFamily="2" charset="-78"/>
                <a:cs typeface="Baghdad" pitchFamily="2" charset="-78"/>
              </a:rPr>
            </a:br>
            <a:r>
              <a:rPr lang="en-US" sz="4600" dirty="0">
                <a:latin typeface="Baghdad" pitchFamily="2" charset="-78"/>
                <a:cs typeface="Baghdad" pitchFamily="2" charset="-78"/>
              </a:rPr>
              <a:t>concise writing</a:t>
            </a:r>
          </a:p>
        </p:txBody>
      </p:sp>
      <p:sp>
        <p:nvSpPr>
          <p:cNvPr id="3" name="Subtitle 2">
            <a:extLst>
              <a:ext uri="{FF2B5EF4-FFF2-40B4-BE49-F238E27FC236}">
                <a16:creationId xmlns:a16="http://schemas.microsoft.com/office/drawing/2014/main" id="{A1A126D3-650F-3545-98FF-AA334C64EBC2}"/>
              </a:ext>
            </a:extLst>
          </p:cNvPr>
          <p:cNvSpPr>
            <a:spLocks noGrp="1"/>
          </p:cNvSpPr>
          <p:nvPr>
            <p:ph type="subTitle" idx="1"/>
          </p:nvPr>
        </p:nvSpPr>
        <p:spPr>
          <a:xfrm>
            <a:off x="1495425" y="5900738"/>
            <a:ext cx="9144000" cy="785812"/>
          </a:xfrm>
        </p:spPr>
        <p:txBody>
          <a:bodyPr>
            <a:normAutofit fontScale="92500" lnSpcReduction="10000"/>
          </a:bodyPr>
          <a:lstStyle/>
          <a:p>
            <a:r>
              <a:rPr lang="en-US" dirty="0">
                <a:latin typeface="Baghdad" pitchFamily="2" charset="-78"/>
                <a:cs typeface="Baghdad" pitchFamily="2" charset="-78"/>
              </a:rPr>
              <a:t>Deanne Buffalari</a:t>
            </a:r>
          </a:p>
          <a:p>
            <a:r>
              <a:rPr lang="en-US" dirty="0">
                <a:latin typeface="Baghdad" pitchFamily="2" charset="-78"/>
                <a:cs typeface="Baghdad" pitchFamily="2" charset="-78"/>
              </a:rPr>
              <a:t>Contact me at:  buffald@westminster.edu</a:t>
            </a:r>
          </a:p>
        </p:txBody>
      </p:sp>
      <p:pic>
        <p:nvPicPr>
          <p:cNvPr id="4" name="Picture 3">
            <a:extLst>
              <a:ext uri="{FF2B5EF4-FFF2-40B4-BE49-F238E27FC236}">
                <a16:creationId xmlns:a16="http://schemas.microsoft.com/office/drawing/2014/main" id="{2FC7C9B6-D0C0-E14A-B758-C011FBC6F71A}"/>
              </a:ext>
            </a:extLst>
          </p:cNvPr>
          <p:cNvPicPr>
            <a:picLocks noChangeAspect="1"/>
          </p:cNvPicPr>
          <p:nvPr/>
        </p:nvPicPr>
        <p:blipFill>
          <a:blip r:embed="rId2"/>
          <a:stretch>
            <a:fillRect/>
          </a:stretch>
        </p:blipFill>
        <p:spPr>
          <a:xfrm>
            <a:off x="3236119" y="1488936"/>
            <a:ext cx="5443538" cy="4286786"/>
          </a:xfrm>
          <a:prstGeom prst="rect">
            <a:avLst/>
          </a:prstGeom>
        </p:spPr>
      </p:pic>
    </p:spTree>
    <p:extLst>
      <p:ext uri="{BB962C8B-B14F-4D97-AF65-F5344CB8AC3E}">
        <p14:creationId xmlns:p14="http://schemas.microsoft.com/office/powerpoint/2010/main" val="2932668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7F94FF-B16A-B840-892D-64F5A25E6376}"/>
              </a:ext>
            </a:extLst>
          </p:cNvPr>
          <p:cNvPicPr>
            <a:picLocks noChangeAspect="1"/>
          </p:cNvPicPr>
          <p:nvPr/>
        </p:nvPicPr>
        <p:blipFill>
          <a:blip r:embed="rId2"/>
          <a:stretch>
            <a:fillRect/>
          </a:stretch>
        </p:blipFill>
        <p:spPr>
          <a:xfrm>
            <a:off x="150428" y="2570162"/>
            <a:ext cx="1638300" cy="1231900"/>
          </a:xfrm>
          <a:prstGeom prst="rect">
            <a:avLst/>
          </a:prstGeom>
        </p:spPr>
      </p:pic>
      <p:sp>
        <p:nvSpPr>
          <p:cNvPr id="5" name="Content Placeholder 2">
            <a:extLst>
              <a:ext uri="{FF2B5EF4-FFF2-40B4-BE49-F238E27FC236}">
                <a16:creationId xmlns:a16="http://schemas.microsoft.com/office/drawing/2014/main" id="{6E22AE6D-67BD-2549-902A-FE6A8DE63A5D}"/>
              </a:ext>
            </a:extLst>
          </p:cNvPr>
          <p:cNvSpPr txBox="1">
            <a:spLocks/>
          </p:cNvSpPr>
          <p:nvPr/>
        </p:nvSpPr>
        <p:spPr>
          <a:xfrm>
            <a:off x="542924" y="189221"/>
            <a:ext cx="11358563" cy="6386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Baghdad" pitchFamily="2" charset="-78"/>
                <a:cs typeface="Baghdad" pitchFamily="2" charset="-78"/>
              </a:rPr>
              <a:t>TARGET 2 – USE ACTIVE VOICE!  </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None/>
            </a:pPr>
            <a:r>
              <a:rPr lang="en-US" dirty="0">
                <a:latin typeface="Baghdad" pitchFamily="2" charset="-78"/>
                <a:cs typeface="Baghdad" pitchFamily="2" charset="-78"/>
              </a:rPr>
              <a:t>			</a:t>
            </a:r>
          </a:p>
          <a:p>
            <a:pPr marL="0" indent="0">
              <a:buFont typeface="Arial" panose="020B0604020202020204" pitchFamily="34" charset="0"/>
              <a:buNone/>
            </a:pPr>
            <a:r>
              <a:rPr lang="en-US" dirty="0">
                <a:latin typeface="Baghdad" pitchFamily="2" charset="-78"/>
                <a:cs typeface="Baghdad" pitchFamily="2" charset="-78"/>
              </a:rPr>
              <a:t>	Passive voice:  The video was viewed by the students after class.</a:t>
            </a: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Active voice:  The students viewed the video after class.</a:t>
            </a: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a:t>
            </a:r>
          </a:p>
          <a:p>
            <a:pPr marL="0" indent="0">
              <a:buFont typeface="Arial" panose="020B0604020202020204" pitchFamily="34" charset="0"/>
              <a:buNone/>
            </a:pPr>
            <a:r>
              <a:rPr lang="en-US" dirty="0">
                <a:latin typeface="Baghdad" pitchFamily="2" charset="-78"/>
                <a:cs typeface="Baghdad" pitchFamily="2" charset="-78"/>
              </a:rPr>
              <a:t>	Active voice:  Three bowls of ice cream were eaten by the girl for 					dessert.</a:t>
            </a: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Passive voice:  The girl ate three bowls of ice cream for dessert.</a:t>
            </a:r>
          </a:p>
        </p:txBody>
      </p:sp>
    </p:spTree>
    <p:extLst>
      <p:ext uri="{BB962C8B-B14F-4D97-AF65-F5344CB8AC3E}">
        <p14:creationId xmlns:p14="http://schemas.microsoft.com/office/powerpoint/2010/main" val="377887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7F94FF-B16A-B840-892D-64F5A25E6376}"/>
              </a:ext>
            </a:extLst>
          </p:cNvPr>
          <p:cNvPicPr>
            <a:picLocks noChangeAspect="1"/>
          </p:cNvPicPr>
          <p:nvPr/>
        </p:nvPicPr>
        <p:blipFill>
          <a:blip r:embed="rId2"/>
          <a:stretch>
            <a:fillRect/>
          </a:stretch>
        </p:blipFill>
        <p:spPr>
          <a:xfrm>
            <a:off x="150428" y="2570162"/>
            <a:ext cx="1638300" cy="1231900"/>
          </a:xfrm>
          <a:prstGeom prst="rect">
            <a:avLst/>
          </a:prstGeom>
        </p:spPr>
      </p:pic>
      <p:sp>
        <p:nvSpPr>
          <p:cNvPr id="5" name="Content Placeholder 2">
            <a:extLst>
              <a:ext uri="{FF2B5EF4-FFF2-40B4-BE49-F238E27FC236}">
                <a16:creationId xmlns:a16="http://schemas.microsoft.com/office/drawing/2014/main" id="{6E22AE6D-67BD-2549-902A-FE6A8DE63A5D}"/>
              </a:ext>
            </a:extLst>
          </p:cNvPr>
          <p:cNvSpPr txBox="1">
            <a:spLocks/>
          </p:cNvSpPr>
          <p:nvPr/>
        </p:nvSpPr>
        <p:spPr>
          <a:xfrm>
            <a:off x="542924" y="189221"/>
            <a:ext cx="11358563" cy="6386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Baghdad" pitchFamily="2" charset="-78"/>
                <a:cs typeface="Baghdad" pitchFamily="2" charset="-78"/>
              </a:rPr>
              <a:t>TARGET 2 – USE ACTIVE VOICE!  Your turn!</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None/>
            </a:pPr>
            <a:r>
              <a:rPr lang="en-US" dirty="0">
                <a:latin typeface="Baghdad" pitchFamily="2" charset="-78"/>
                <a:cs typeface="Baghdad" pitchFamily="2" charset="-78"/>
              </a:rPr>
              <a:t>			</a:t>
            </a:r>
          </a:p>
          <a:p>
            <a:pPr marL="0" indent="0">
              <a:buFont typeface="Arial" panose="020B0604020202020204" pitchFamily="34" charset="0"/>
              <a:buNone/>
            </a:pPr>
            <a:r>
              <a:rPr lang="en-US" dirty="0">
                <a:latin typeface="Baghdad" pitchFamily="2" charset="-78"/>
                <a:cs typeface="Baghdad" pitchFamily="2" charset="-78"/>
              </a:rPr>
              <a:t>	Passive:  The slippery streets were navigated by the pedestrians.</a:t>
            </a:r>
          </a:p>
          <a:p>
            <a:pPr marL="0" indent="0">
              <a:buFont typeface="Arial" panose="020B0604020202020204" pitchFamily="34" charset="0"/>
              <a:buNone/>
            </a:pPr>
            <a:r>
              <a:rPr lang="en-US" dirty="0">
                <a:latin typeface="Baghdad" pitchFamily="2" charset="-78"/>
                <a:cs typeface="Baghdad" pitchFamily="2" charset="-78"/>
              </a:rPr>
              <a:t>	</a:t>
            </a:r>
          </a:p>
          <a:p>
            <a:pPr marL="0" indent="0">
              <a:buNone/>
            </a:pPr>
            <a:r>
              <a:rPr lang="en-US" dirty="0">
                <a:latin typeface="Baghdad" pitchFamily="2" charset="-78"/>
                <a:cs typeface="Baghdad" pitchFamily="2" charset="-78"/>
              </a:rPr>
              <a:t>	 Passive:  The students’ questions are always answered by the 				professors are the end of class.</a:t>
            </a: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Passive:  Contraction of muscles is increased by chemicals in the 				nervous system.</a:t>
            </a: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Passive voice:  Employees are required by the company to watch 					training videos every six months.</a:t>
            </a:r>
          </a:p>
        </p:txBody>
      </p:sp>
    </p:spTree>
    <p:extLst>
      <p:ext uri="{BB962C8B-B14F-4D97-AF65-F5344CB8AC3E}">
        <p14:creationId xmlns:p14="http://schemas.microsoft.com/office/powerpoint/2010/main" val="377586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61652-8807-E845-B905-7253DB1B4AA1}"/>
              </a:ext>
            </a:extLst>
          </p:cNvPr>
          <p:cNvPicPr>
            <a:picLocks noChangeAspect="1"/>
          </p:cNvPicPr>
          <p:nvPr/>
        </p:nvPicPr>
        <p:blipFill>
          <a:blip r:embed="rId2"/>
          <a:stretch>
            <a:fillRect/>
          </a:stretch>
        </p:blipFill>
        <p:spPr>
          <a:xfrm>
            <a:off x="360932" y="1243013"/>
            <a:ext cx="11512662" cy="3729037"/>
          </a:xfrm>
          <a:prstGeom prst="rect">
            <a:avLst/>
          </a:prstGeom>
        </p:spPr>
      </p:pic>
    </p:spTree>
    <p:extLst>
      <p:ext uri="{BB962C8B-B14F-4D97-AF65-F5344CB8AC3E}">
        <p14:creationId xmlns:p14="http://schemas.microsoft.com/office/powerpoint/2010/main" val="361096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7F94FF-B16A-B840-892D-64F5A25E6376}"/>
              </a:ext>
            </a:extLst>
          </p:cNvPr>
          <p:cNvPicPr>
            <a:picLocks noChangeAspect="1"/>
          </p:cNvPicPr>
          <p:nvPr/>
        </p:nvPicPr>
        <p:blipFill>
          <a:blip r:embed="rId2"/>
          <a:stretch>
            <a:fillRect/>
          </a:stretch>
        </p:blipFill>
        <p:spPr>
          <a:xfrm>
            <a:off x="150428" y="2570162"/>
            <a:ext cx="1638300" cy="1231900"/>
          </a:xfrm>
          <a:prstGeom prst="rect">
            <a:avLst/>
          </a:prstGeom>
        </p:spPr>
      </p:pic>
      <p:sp>
        <p:nvSpPr>
          <p:cNvPr id="5" name="Content Placeholder 2">
            <a:extLst>
              <a:ext uri="{FF2B5EF4-FFF2-40B4-BE49-F238E27FC236}">
                <a16:creationId xmlns:a16="http://schemas.microsoft.com/office/drawing/2014/main" id="{6E22AE6D-67BD-2549-902A-FE6A8DE63A5D}"/>
              </a:ext>
            </a:extLst>
          </p:cNvPr>
          <p:cNvSpPr txBox="1">
            <a:spLocks/>
          </p:cNvSpPr>
          <p:nvPr/>
        </p:nvSpPr>
        <p:spPr>
          <a:xfrm>
            <a:off x="542924" y="189221"/>
            <a:ext cx="11358563" cy="6386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Baghdad" pitchFamily="2" charset="-78"/>
                <a:cs typeface="Baghdad" pitchFamily="2" charset="-78"/>
              </a:rPr>
              <a:t>TARGET 3 – SIMPLIFY SENTENCES.</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None/>
            </a:pPr>
            <a:r>
              <a:rPr lang="en-US" dirty="0">
                <a:latin typeface="Baghdad" pitchFamily="2" charset="-78"/>
                <a:cs typeface="Baghdad" pitchFamily="2" charset="-78"/>
              </a:rPr>
              <a:t>			</a:t>
            </a:r>
          </a:p>
          <a:p>
            <a:pPr marL="0" indent="0">
              <a:buFont typeface="Arial" panose="020B0604020202020204" pitchFamily="34" charset="0"/>
              <a:buNone/>
            </a:pPr>
            <a:r>
              <a:rPr lang="en-US" dirty="0">
                <a:latin typeface="Baghdad" pitchFamily="2" charset="-78"/>
                <a:cs typeface="Baghdad" pitchFamily="2" charset="-78"/>
              </a:rPr>
              <a:t>	This uses some of the techniques we’ve just practiced (eliminating phrases, using active voice) but also emphasizes more dramatic changes like removing unnecessary descriptors.  </a:t>
            </a: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Sometimes, this requires looking at a sentence, and breaking it down to the bare bones:  what is it you really want to convey?</a:t>
            </a: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endParaRPr lang="en-US" dirty="0">
              <a:latin typeface="Baghdad" pitchFamily="2" charset="-78"/>
              <a:cs typeface="Baghdad" pitchFamily="2" charset="-78"/>
            </a:endParaRPr>
          </a:p>
        </p:txBody>
      </p:sp>
    </p:spTree>
    <p:extLst>
      <p:ext uri="{BB962C8B-B14F-4D97-AF65-F5344CB8AC3E}">
        <p14:creationId xmlns:p14="http://schemas.microsoft.com/office/powerpoint/2010/main" val="2616382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7F94FF-B16A-B840-892D-64F5A25E6376}"/>
              </a:ext>
            </a:extLst>
          </p:cNvPr>
          <p:cNvPicPr>
            <a:picLocks noChangeAspect="1"/>
          </p:cNvPicPr>
          <p:nvPr/>
        </p:nvPicPr>
        <p:blipFill>
          <a:blip r:embed="rId2"/>
          <a:stretch>
            <a:fillRect/>
          </a:stretch>
        </p:blipFill>
        <p:spPr>
          <a:xfrm>
            <a:off x="0" y="2150577"/>
            <a:ext cx="1638300" cy="1231900"/>
          </a:xfrm>
          <a:prstGeom prst="rect">
            <a:avLst/>
          </a:prstGeom>
        </p:spPr>
      </p:pic>
      <p:sp>
        <p:nvSpPr>
          <p:cNvPr id="5" name="Content Placeholder 2">
            <a:extLst>
              <a:ext uri="{FF2B5EF4-FFF2-40B4-BE49-F238E27FC236}">
                <a16:creationId xmlns:a16="http://schemas.microsoft.com/office/drawing/2014/main" id="{6E22AE6D-67BD-2549-902A-FE6A8DE63A5D}"/>
              </a:ext>
            </a:extLst>
          </p:cNvPr>
          <p:cNvSpPr txBox="1">
            <a:spLocks/>
          </p:cNvSpPr>
          <p:nvPr/>
        </p:nvSpPr>
        <p:spPr>
          <a:xfrm>
            <a:off x="542924" y="189221"/>
            <a:ext cx="11358563" cy="6386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Baghdad" pitchFamily="2" charset="-78"/>
                <a:cs typeface="Baghdad" pitchFamily="2" charset="-78"/>
              </a:rPr>
              <a:t>TARGET 3 – Simplifying sentences</a:t>
            </a:r>
          </a:p>
          <a:p>
            <a:pPr marL="0" indent="0">
              <a:buFont typeface="Arial" panose="020B0604020202020204" pitchFamily="34" charset="0"/>
              <a:buNone/>
            </a:pPr>
            <a:r>
              <a:rPr lang="en-US" sz="1600" dirty="0">
                <a:latin typeface="Baghdad" pitchFamily="2" charset="-78"/>
                <a:cs typeface="Baghdad" pitchFamily="2" charset="-78"/>
              </a:rPr>
              <a:t>	</a:t>
            </a:r>
          </a:p>
          <a:p>
            <a:pPr marL="0" indent="0">
              <a:buFont typeface="Arial" panose="020B0604020202020204" pitchFamily="34" charset="0"/>
              <a:buNone/>
            </a:pPr>
            <a:r>
              <a:rPr lang="en-US" dirty="0">
                <a:latin typeface="Baghdad" pitchFamily="2" charset="-78"/>
                <a:cs typeface="Baghdad" pitchFamily="2" charset="-78"/>
              </a:rPr>
              <a:t>Some tips:</a:t>
            </a:r>
          </a:p>
          <a:p>
            <a:pPr marL="0" indent="0">
              <a:buFont typeface="Arial" panose="020B0604020202020204" pitchFamily="34" charset="0"/>
              <a:buNone/>
            </a:pPr>
            <a:r>
              <a:rPr lang="en-US" dirty="0">
                <a:latin typeface="Baghdad" pitchFamily="2" charset="-78"/>
                <a:cs typeface="Baghdad" pitchFamily="2" charset="-78"/>
              </a:rPr>
              <a:t>	1. Can prepositional phrases be replaced?</a:t>
            </a:r>
          </a:p>
          <a:p>
            <a:pPr marL="0" indent="0">
              <a:buFont typeface="Arial" panose="020B0604020202020204" pitchFamily="34" charset="0"/>
              <a:buNone/>
            </a:pPr>
            <a:r>
              <a:rPr lang="en-US" dirty="0">
                <a:latin typeface="Baghdad" pitchFamily="2" charset="-78"/>
                <a:cs typeface="Baghdad" pitchFamily="2" charset="-78"/>
              </a:rPr>
              <a:t>		”the students who attend Westminster College”</a:t>
            </a:r>
          </a:p>
          <a:p>
            <a:pPr marL="0" indent="0">
              <a:buFont typeface="Arial" panose="020B0604020202020204" pitchFamily="34" charset="0"/>
              <a:buNone/>
            </a:pPr>
            <a:r>
              <a:rPr lang="en-US" dirty="0">
                <a:latin typeface="Baghdad" pitchFamily="2" charset="-78"/>
                <a:cs typeface="Baghdad" pitchFamily="2" charset="-78"/>
              </a:rPr>
              <a:t>		</a:t>
            </a:r>
            <a:r>
              <a:rPr lang="en-US" i="1" dirty="0">
                <a:latin typeface="Baghdad" pitchFamily="2" charset="-78"/>
                <a:cs typeface="Baghdad" pitchFamily="2" charset="-78"/>
              </a:rPr>
              <a:t>Westminster college students</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2. Watch for “expletive” construction- sentences that often start 		with 	“There is a…” or “It is…” or “there are”</a:t>
            </a:r>
          </a:p>
          <a:p>
            <a:pPr marL="0" indent="0">
              <a:buFont typeface="Arial" panose="020B0604020202020204" pitchFamily="34" charset="0"/>
              <a:buNone/>
            </a:pPr>
            <a:r>
              <a:rPr lang="en-US" dirty="0">
                <a:latin typeface="Baghdad" pitchFamily="2" charset="-78"/>
                <a:cs typeface="Baghdad" pitchFamily="2" charset="-78"/>
              </a:rPr>
              <a:t>		It is required that all students who attend Westminster 			College complete Inquiry during the fall semester of the first 		year that they are students at the college.</a:t>
            </a:r>
          </a:p>
          <a:p>
            <a:pPr marL="0" indent="0">
              <a:buFont typeface="Arial" panose="020B0604020202020204" pitchFamily="34" charset="0"/>
              <a:buNone/>
            </a:pPr>
            <a:r>
              <a:rPr lang="en-US" dirty="0">
                <a:latin typeface="Baghdad" pitchFamily="2" charset="-78"/>
                <a:cs typeface="Baghdad" pitchFamily="2" charset="-78"/>
              </a:rPr>
              <a:t>		</a:t>
            </a:r>
            <a:r>
              <a:rPr lang="en-US" i="1" dirty="0">
                <a:latin typeface="Baghdad" pitchFamily="2" charset="-78"/>
                <a:cs typeface="Baghdad" pitchFamily="2" charset="-78"/>
              </a:rPr>
              <a:t>First year Westminster students must complete Inquiry in 			the fall.</a:t>
            </a:r>
          </a:p>
          <a:p>
            <a:pPr marL="0" indent="0">
              <a:buFont typeface="Arial" panose="020B0604020202020204" pitchFamily="34" charset="0"/>
              <a:buNone/>
            </a:pPr>
            <a:r>
              <a:rPr lang="en-US" dirty="0">
                <a:latin typeface="Baghdad" pitchFamily="2" charset="-78"/>
                <a:cs typeface="Baghdad" pitchFamily="2" charset="-78"/>
              </a:rPr>
              <a:t>	</a:t>
            </a:r>
          </a:p>
          <a:p>
            <a:pPr marL="0" indent="0">
              <a:buFont typeface="Arial" panose="020B0604020202020204" pitchFamily="34" charset="0"/>
              <a:buNone/>
            </a:pPr>
            <a:r>
              <a:rPr lang="en-US" dirty="0">
                <a:latin typeface="Baghdad" pitchFamily="2" charset="-78"/>
                <a:cs typeface="Baghdad" pitchFamily="2" charset="-78"/>
              </a:rPr>
              <a:t>	</a:t>
            </a: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endParaRPr lang="en-US" dirty="0">
              <a:latin typeface="Baghdad" pitchFamily="2" charset="-78"/>
              <a:cs typeface="Baghdad" pitchFamily="2" charset="-78"/>
            </a:endParaRPr>
          </a:p>
        </p:txBody>
      </p:sp>
    </p:spTree>
    <p:extLst>
      <p:ext uri="{BB962C8B-B14F-4D97-AF65-F5344CB8AC3E}">
        <p14:creationId xmlns:p14="http://schemas.microsoft.com/office/powerpoint/2010/main" val="412149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3A353C-A34A-CF44-A334-D522C58E2ED1}"/>
              </a:ext>
            </a:extLst>
          </p:cNvPr>
          <p:cNvSpPr>
            <a:spLocks noGrp="1"/>
          </p:cNvSpPr>
          <p:nvPr>
            <p:ph idx="1"/>
          </p:nvPr>
        </p:nvSpPr>
        <p:spPr>
          <a:xfrm>
            <a:off x="838199" y="371475"/>
            <a:ext cx="11077575" cy="5805488"/>
          </a:xfrm>
        </p:spPr>
        <p:txBody>
          <a:bodyPr/>
          <a:lstStyle/>
          <a:p>
            <a:pPr marL="0" indent="0">
              <a:buNone/>
            </a:pPr>
            <a:r>
              <a:rPr lang="en-US" dirty="0">
                <a:latin typeface="Baghdad" pitchFamily="2" charset="-78"/>
                <a:cs typeface="Baghdad" pitchFamily="2" charset="-78"/>
              </a:rPr>
              <a:t>There was a desire on the part of the individuals who are members of Congress to continue on with the current discussions regarding the degree to which providing financial support to the general public was an option given the state of the current budget.</a:t>
            </a:r>
          </a:p>
          <a:p>
            <a:pPr marL="0" indent="0">
              <a:buNone/>
            </a:pPr>
            <a:endParaRPr lang="en-US" dirty="0">
              <a:latin typeface="Baghdad" pitchFamily="2" charset="-78"/>
              <a:cs typeface="Baghdad" pitchFamily="2" charset="-78"/>
            </a:endParaRPr>
          </a:p>
          <a:p>
            <a:pPr marL="0" indent="0">
              <a:buNone/>
            </a:pPr>
            <a:endParaRPr lang="en-US" dirty="0">
              <a:latin typeface="Baghdad" pitchFamily="2" charset="-78"/>
              <a:cs typeface="Baghdad" pitchFamily="2" charset="-78"/>
            </a:endParaRPr>
          </a:p>
          <a:p>
            <a:pPr marL="0" indent="0">
              <a:buNone/>
            </a:pPr>
            <a:r>
              <a:rPr lang="en-US" dirty="0">
                <a:latin typeface="Baghdad" pitchFamily="2" charset="-78"/>
                <a:cs typeface="Baghdad" pitchFamily="2" charset="-78"/>
              </a:rPr>
              <a:t>becomes</a:t>
            </a:r>
          </a:p>
          <a:p>
            <a:pPr marL="0" indent="0">
              <a:buNone/>
            </a:pPr>
            <a:endParaRPr lang="en-US" dirty="0">
              <a:latin typeface="Baghdad" pitchFamily="2" charset="-78"/>
              <a:cs typeface="Baghdad" pitchFamily="2" charset="-78"/>
            </a:endParaRPr>
          </a:p>
          <a:p>
            <a:pPr marL="0" indent="0">
              <a:buNone/>
            </a:pPr>
            <a:endParaRPr lang="en-US" dirty="0">
              <a:latin typeface="Baghdad" pitchFamily="2" charset="-78"/>
              <a:cs typeface="Baghdad" pitchFamily="2" charset="-78"/>
            </a:endParaRPr>
          </a:p>
          <a:p>
            <a:pPr marL="0" indent="0">
              <a:buNone/>
            </a:pPr>
            <a:r>
              <a:rPr lang="en-US" dirty="0">
                <a:latin typeface="Baghdad" pitchFamily="2" charset="-78"/>
                <a:cs typeface="Baghdad" pitchFamily="2" charset="-78"/>
              </a:rPr>
              <a:t>Congress wished to continue discussions on public aid and the budget.</a:t>
            </a:r>
          </a:p>
          <a:p>
            <a:pPr marL="0" indent="0">
              <a:buNone/>
            </a:pPr>
            <a:endParaRPr lang="en-US" dirty="0">
              <a:latin typeface="Baghdad" pitchFamily="2" charset="-78"/>
              <a:cs typeface="Baghdad" pitchFamily="2" charset="-78"/>
            </a:endParaRPr>
          </a:p>
          <a:p>
            <a:pPr marL="0" indent="0">
              <a:buNone/>
            </a:pPr>
            <a:endParaRPr lang="en-US" dirty="0">
              <a:latin typeface="Baghdad" pitchFamily="2" charset="-78"/>
              <a:cs typeface="Baghdad" pitchFamily="2" charset="-78"/>
            </a:endParaRPr>
          </a:p>
          <a:p>
            <a:endParaRPr lang="en-US" dirty="0"/>
          </a:p>
        </p:txBody>
      </p:sp>
    </p:spTree>
    <p:extLst>
      <p:ext uri="{BB962C8B-B14F-4D97-AF65-F5344CB8AC3E}">
        <p14:creationId xmlns:p14="http://schemas.microsoft.com/office/powerpoint/2010/main" val="224229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163E3B-EDC6-0C43-B575-92B49CF80892}"/>
              </a:ext>
            </a:extLst>
          </p:cNvPr>
          <p:cNvSpPr>
            <a:spLocks noGrp="1"/>
          </p:cNvSpPr>
          <p:nvPr>
            <p:ph idx="1"/>
          </p:nvPr>
        </p:nvSpPr>
        <p:spPr>
          <a:xfrm>
            <a:off x="257175" y="542924"/>
            <a:ext cx="11801475" cy="6100763"/>
          </a:xfrm>
        </p:spPr>
        <p:txBody>
          <a:bodyPr>
            <a:normAutofit lnSpcReduction="10000"/>
          </a:bodyPr>
          <a:lstStyle/>
          <a:p>
            <a:pPr marL="0" indent="0">
              <a:buNone/>
            </a:pPr>
            <a:endParaRPr lang="en-US" dirty="0"/>
          </a:p>
          <a:p>
            <a:r>
              <a:rPr lang="en-US" dirty="0">
                <a:latin typeface="Baghdad" pitchFamily="2" charset="-78"/>
                <a:cs typeface="Baghdad" pitchFamily="2" charset="-78"/>
              </a:rPr>
              <a:t>According to experts, the prolonged use of classes of stimulant drugs can cause, in some users, changes or adaptations to the rewards systems of their brains.</a:t>
            </a:r>
          </a:p>
          <a:p>
            <a:endParaRPr lang="en-US" dirty="0">
              <a:latin typeface="Baghdad" pitchFamily="2" charset="-78"/>
              <a:cs typeface="Baghdad" pitchFamily="2" charset="-78"/>
            </a:endParaRPr>
          </a:p>
          <a:p>
            <a:r>
              <a:rPr lang="en-US" dirty="0">
                <a:latin typeface="Baghdad" pitchFamily="2" charset="-78"/>
                <a:cs typeface="Baghdad" pitchFamily="2" charset="-78"/>
              </a:rPr>
              <a:t>A great number of community members who did not participate in a sport in high school will not cast a vote to increase the raising of money for improvements of local sports fields including baseball, soccer, or football. </a:t>
            </a:r>
          </a:p>
          <a:p>
            <a:endParaRPr lang="en-US" dirty="0">
              <a:latin typeface="Baghdad" pitchFamily="2" charset="-78"/>
              <a:cs typeface="Baghdad" pitchFamily="2" charset="-78"/>
            </a:endParaRPr>
          </a:p>
          <a:p>
            <a:r>
              <a:rPr lang="en-US" dirty="0">
                <a:latin typeface="Baghdad" pitchFamily="2" charset="-78"/>
                <a:cs typeface="Baghdad" pitchFamily="2" charset="-78"/>
              </a:rPr>
              <a:t>It appears that all of the four different members of the committee have come to a decision in which they are all in agreement.</a:t>
            </a:r>
          </a:p>
          <a:p>
            <a:endParaRPr lang="en-US" dirty="0">
              <a:latin typeface="Baghdad" pitchFamily="2" charset="-78"/>
              <a:cs typeface="Baghdad" pitchFamily="2" charset="-78"/>
            </a:endParaRPr>
          </a:p>
          <a:p>
            <a:r>
              <a:rPr lang="en-US" dirty="0">
                <a:latin typeface="Baghdad" pitchFamily="2" charset="-78"/>
                <a:cs typeface="Baghdad" pitchFamily="2" charset="-78"/>
              </a:rPr>
              <a:t>With the possible exception of the 3 men from Georgia, no one who had attended the event knew any of the songs that the band chose to perform.</a:t>
            </a:r>
          </a:p>
          <a:p>
            <a:endParaRPr lang="en-US" dirty="0"/>
          </a:p>
        </p:txBody>
      </p:sp>
      <p:sp>
        <p:nvSpPr>
          <p:cNvPr id="2" name="TextBox 1">
            <a:extLst>
              <a:ext uri="{FF2B5EF4-FFF2-40B4-BE49-F238E27FC236}">
                <a16:creationId xmlns:a16="http://schemas.microsoft.com/office/drawing/2014/main" id="{B31E3EC5-3DA4-5F43-8578-13855C842894}"/>
              </a:ext>
            </a:extLst>
          </p:cNvPr>
          <p:cNvSpPr txBox="1"/>
          <p:nvPr/>
        </p:nvSpPr>
        <p:spPr>
          <a:xfrm>
            <a:off x="257175" y="281314"/>
            <a:ext cx="6860981" cy="584775"/>
          </a:xfrm>
          <a:prstGeom prst="rect">
            <a:avLst/>
          </a:prstGeom>
          <a:noFill/>
        </p:spPr>
        <p:txBody>
          <a:bodyPr wrap="none" rtlCol="0">
            <a:spAutoFit/>
          </a:bodyPr>
          <a:lstStyle/>
          <a:p>
            <a:r>
              <a:rPr lang="en-US" sz="3200" dirty="0">
                <a:latin typeface="Baghdad" pitchFamily="2" charset="-78"/>
                <a:cs typeface="Baghdad" pitchFamily="2" charset="-78"/>
              </a:rPr>
              <a:t>SIMPLIFY SENTENCES.   YOUR TURN!</a:t>
            </a:r>
          </a:p>
        </p:txBody>
      </p:sp>
    </p:spTree>
    <p:extLst>
      <p:ext uri="{BB962C8B-B14F-4D97-AF65-F5344CB8AC3E}">
        <p14:creationId xmlns:p14="http://schemas.microsoft.com/office/powerpoint/2010/main" val="1441577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E22AE6D-67BD-2549-902A-FE6A8DE63A5D}"/>
              </a:ext>
            </a:extLst>
          </p:cNvPr>
          <p:cNvSpPr txBox="1">
            <a:spLocks/>
          </p:cNvSpPr>
          <p:nvPr/>
        </p:nvSpPr>
        <p:spPr>
          <a:xfrm>
            <a:off x="157163" y="117781"/>
            <a:ext cx="11872911" cy="6386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Baghdad" pitchFamily="2" charset="-78"/>
                <a:cs typeface="Baghdad" pitchFamily="2" charset="-78"/>
              </a:rPr>
              <a:t>FINAL TASK- moving towards entire paragraphs.</a:t>
            </a:r>
          </a:p>
          <a:p>
            <a:pPr marL="0" indent="0">
              <a:buNone/>
            </a:pPr>
            <a:r>
              <a:rPr lang="en-US" sz="1600" dirty="0">
                <a:latin typeface="Baghdad" pitchFamily="2" charset="-78"/>
                <a:cs typeface="Baghdad" pitchFamily="2" charset="-78"/>
              </a:rPr>
              <a:t>		</a:t>
            </a:r>
          </a:p>
          <a:p>
            <a:pPr marL="0" indent="0">
              <a:buFont typeface="Arial" panose="020B0604020202020204" pitchFamily="34" charset="0"/>
              <a:buNone/>
            </a:pPr>
            <a:r>
              <a:rPr lang="en-US" dirty="0">
                <a:latin typeface="Baghdad" pitchFamily="2" charset="-78"/>
                <a:cs typeface="Baghdad" pitchFamily="2" charset="-78"/>
              </a:rPr>
              <a:t>Can you take these rules and improve an entire paragraph?</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Font typeface="Arial" panose="020B0604020202020204" pitchFamily="34" charset="0"/>
              <a:buNone/>
            </a:pPr>
            <a:endParaRPr lang="en-US" dirty="0">
              <a:latin typeface="Baghdad" pitchFamily="2" charset="-78"/>
              <a:cs typeface="Baghdad" pitchFamily="2" charset="-78"/>
            </a:endParaRPr>
          </a:p>
        </p:txBody>
      </p:sp>
    </p:spTree>
    <p:extLst>
      <p:ext uri="{BB962C8B-B14F-4D97-AF65-F5344CB8AC3E}">
        <p14:creationId xmlns:p14="http://schemas.microsoft.com/office/powerpoint/2010/main" val="37064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624B5-AFBA-074B-A068-0189EDBA8805}"/>
              </a:ext>
            </a:extLst>
          </p:cNvPr>
          <p:cNvSpPr>
            <a:spLocks noGrp="1"/>
          </p:cNvSpPr>
          <p:nvPr>
            <p:ph idx="1"/>
          </p:nvPr>
        </p:nvSpPr>
        <p:spPr>
          <a:xfrm>
            <a:off x="838200" y="500063"/>
            <a:ext cx="10515600" cy="5676900"/>
          </a:xfrm>
        </p:spPr>
        <p:txBody>
          <a:bodyPr>
            <a:normAutofit lnSpcReduction="10000"/>
          </a:bodyPr>
          <a:lstStyle/>
          <a:p>
            <a:pPr marL="0" indent="0">
              <a:buNone/>
            </a:pPr>
            <a:r>
              <a:rPr lang="en-US" dirty="0">
                <a:latin typeface="Baghdad" pitchFamily="2" charset="-78"/>
                <a:cs typeface="Baghdad" pitchFamily="2" charset="-78"/>
              </a:rPr>
              <a:t>In my own personal opinion, I believe that all amusement-park roller coasters should be required to undergo thorough and complete inspections once they have reached the old age of fifteen years old. From what I have seen and read, most roller coaster accidents that tend to occur do so on older steel roller coasters can be traced to poor, inadequate, bad maintenance. The engineering technology of old should be considered obsolete and out of date, and amusement parks should be forced to comply with strict safety rules and regulations that revolve around the idea that once a coaster has reached fifteen years of age, it should be taken apart and put back together with newer, better, more technologically sound, and safer roller coaster mechanical parts. I think and strongly feel that changing the current standards of roller coaster safety urgently needs to be made a federal law. It is the Constitutional responsibility of the federal government to keep citizens safe.</a:t>
            </a:r>
          </a:p>
          <a:p>
            <a:pPr marL="0" indent="0">
              <a:buNone/>
            </a:pPr>
            <a:endParaRPr lang="en-US" dirty="0">
              <a:latin typeface="Baghdad" pitchFamily="2" charset="-78"/>
              <a:cs typeface="Baghdad" pitchFamily="2" charset="-78"/>
            </a:endParaRPr>
          </a:p>
          <a:p>
            <a:endParaRPr lang="en-US" dirty="0"/>
          </a:p>
        </p:txBody>
      </p:sp>
    </p:spTree>
    <p:extLst>
      <p:ext uri="{BB962C8B-B14F-4D97-AF65-F5344CB8AC3E}">
        <p14:creationId xmlns:p14="http://schemas.microsoft.com/office/powerpoint/2010/main" val="2902250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6F43-8B9F-C746-A505-3333C5F78FBB}"/>
              </a:ext>
            </a:extLst>
          </p:cNvPr>
          <p:cNvSpPr>
            <a:spLocks noGrp="1"/>
          </p:cNvSpPr>
          <p:nvPr>
            <p:ph type="title"/>
          </p:nvPr>
        </p:nvSpPr>
        <p:spPr>
          <a:xfrm>
            <a:off x="314325" y="365125"/>
            <a:ext cx="11039475" cy="1325563"/>
          </a:xfrm>
        </p:spPr>
        <p:txBody>
          <a:bodyPr/>
          <a:lstStyle/>
          <a:p>
            <a:r>
              <a:rPr lang="en-US" dirty="0">
                <a:latin typeface="Baghdad" pitchFamily="2" charset="-78"/>
                <a:cs typeface="Baghdad" pitchFamily="2" charset="-78"/>
              </a:rPr>
              <a:t>Two more points… (last but not least…)</a:t>
            </a:r>
          </a:p>
        </p:txBody>
      </p:sp>
      <p:sp>
        <p:nvSpPr>
          <p:cNvPr id="3" name="Content Placeholder 2">
            <a:extLst>
              <a:ext uri="{FF2B5EF4-FFF2-40B4-BE49-F238E27FC236}">
                <a16:creationId xmlns:a16="http://schemas.microsoft.com/office/drawing/2014/main" id="{E08A1141-AEA3-3545-A9AA-226825FD8662}"/>
              </a:ext>
            </a:extLst>
          </p:cNvPr>
          <p:cNvSpPr>
            <a:spLocks noGrp="1"/>
          </p:cNvSpPr>
          <p:nvPr>
            <p:ph idx="1"/>
          </p:nvPr>
        </p:nvSpPr>
        <p:spPr>
          <a:xfrm>
            <a:off x="314325" y="1557338"/>
            <a:ext cx="11630025" cy="4619625"/>
          </a:xfrm>
        </p:spPr>
        <p:txBody>
          <a:bodyPr/>
          <a:lstStyle/>
          <a:p>
            <a:pPr marL="0" indent="0">
              <a:buNone/>
            </a:pPr>
            <a:r>
              <a:rPr lang="en-US" dirty="0">
                <a:latin typeface="Baghdad" pitchFamily="2" charset="-78"/>
                <a:cs typeface="Baghdad" pitchFamily="2" charset="-78"/>
              </a:rPr>
              <a:t>These techniques require that you have written material to work with.  That requires leaving yourself time before the due date to revise.  </a:t>
            </a:r>
          </a:p>
        </p:txBody>
      </p:sp>
      <p:pic>
        <p:nvPicPr>
          <p:cNvPr id="4" name="Picture 3">
            <a:extLst>
              <a:ext uri="{FF2B5EF4-FFF2-40B4-BE49-F238E27FC236}">
                <a16:creationId xmlns:a16="http://schemas.microsoft.com/office/drawing/2014/main" id="{26BDE87C-F1E8-8542-A6A1-7AEAD1FB635C}"/>
              </a:ext>
            </a:extLst>
          </p:cNvPr>
          <p:cNvPicPr>
            <a:picLocks noChangeAspect="1"/>
          </p:cNvPicPr>
          <p:nvPr/>
        </p:nvPicPr>
        <p:blipFill>
          <a:blip r:embed="rId2"/>
          <a:stretch>
            <a:fillRect/>
          </a:stretch>
        </p:blipFill>
        <p:spPr>
          <a:xfrm>
            <a:off x="1561523" y="2628901"/>
            <a:ext cx="8796915" cy="3795240"/>
          </a:xfrm>
          <a:prstGeom prst="rect">
            <a:avLst/>
          </a:prstGeom>
        </p:spPr>
      </p:pic>
    </p:spTree>
    <p:extLst>
      <p:ext uri="{BB962C8B-B14F-4D97-AF65-F5344CB8AC3E}">
        <p14:creationId xmlns:p14="http://schemas.microsoft.com/office/powerpoint/2010/main" val="108290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A39F-F2F3-6444-8707-74639859131A}"/>
              </a:ext>
            </a:extLst>
          </p:cNvPr>
          <p:cNvSpPr>
            <a:spLocks noGrp="1"/>
          </p:cNvSpPr>
          <p:nvPr>
            <p:ph type="title"/>
          </p:nvPr>
        </p:nvSpPr>
        <p:spPr>
          <a:xfrm>
            <a:off x="285750" y="365125"/>
            <a:ext cx="11068050" cy="1325563"/>
          </a:xfrm>
        </p:spPr>
        <p:txBody>
          <a:bodyPr/>
          <a:lstStyle/>
          <a:p>
            <a:r>
              <a:rPr lang="en-US" dirty="0">
                <a:latin typeface="Baghdad" pitchFamily="2" charset="-78"/>
                <a:cs typeface="Baghdad" pitchFamily="2" charset="-78"/>
              </a:rPr>
              <a:t>Three goals for today:</a:t>
            </a:r>
          </a:p>
        </p:txBody>
      </p:sp>
      <p:sp>
        <p:nvSpPr>
          <p:cNvPr id="3" name="Content Placeholder 2">
            <a:extLst>
              <a:ext uri="{FF2B5EF4-FFF2-40B4-BE49-F238E27FC236}">
                <a16:creationId xmlns:a16="http://schemas.microsoft.com/office/drawing/2014/main" id="{6D1786D1-997E-BC47-8A4C-3E2CB91F243E}"/>
              </a:ext>
            </a:extLst>
          </p:cNvPr>
          <p:cNvSpPr>
            <a:spLocks noGrp="1"/>
          </p:cNvSpPr>
          <p:nvPr>
            <p:ph idx="1"/>
          </p:nvPr>
        </p:nvSpPr>
        <p:spPr>
          <a:xfrm>
            <a:off x="414339" y="2125663"/>
            <a:ext cx="11558586" cy="2917825"/>
          </a:xfrm>
        </p:spPr>
        <p:txBody>
          <a:bodyPr/>
          <a:lstStyle/>
          <a:p>
            <a:r>
              <a:rPr lang="en-US" dirty="0">
                <a:latin typeface="Baghdad" pitchFamily="2" charset="-78"/>
                <a:cs typeface="Baghdad" pitchFamily="2" charset="-78"/>
              </a:rPr>
              <a:t>Practice eliminating words from sentences</a:t>
            </a:r>
          </a:p>
          <a:p>
            <a:endParaRPr lang="en-US" dirty="0">
              <a:latin typeface="Baghdad" pitchFamily="2" charset="-78"/>
              <a:cs typeface="Baghdad" pitchFamily="2" charset="-78"/>
            </a:endParaRPr>
          </a:p>
          <a:p>
            <a:r>
              <a:rPr lang="en-US" dirty="0">
                <a:latin typeface="Baghdad" pitchFamily="2" charset="-78"/>
                <a:cs typeface="Baghdad" pitchFamily="2" charset="-78"/>
              </a:rPr>
              <a:t>Practice saying the same thing with fewer words</a:t>
            </a:r>
          </a:p>
          <a:p>
            <a:endParaRPr lang="en-US" dirty="0">
              <a:latin typeface="Baghdad" pitchFamily="2" charset="-78"/>
              <a:cs typeface="Baghdad" pitchFamily="2" charset="-78"/>
            </a:endParaRPr>
          </a:p>
          <a:p>
            <a:r>
              <a:rPr lang="en-US" dirty="0">
                <a:latin typeface="Baghdad" pitchFamily="2" charset="-78"/>
                <a:cs typeface="Baghdad" pitchFamily="2" charset="-78"/>
              </a:rPr>
              <a:t>Some discussion of whether you need the details in the sentence at all</a:t>
            </a:r>
          </a:p>
        </p:txBody>
      </p:sp>
    </p:spTree>
    <p:extLst>
      <p:ext uri="{BB962C8B-B14F-4D97-AF65-F5344CB8AC3E}">
        <p14:creationId xmlns:p14="http://schemas.microsoft.com/office/powerpoint/2010/main" val="2646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6F43-8B9F-C746-A505-3333C5F78FBB}"/>
              </a:ext>
            </a:extLst>
          </p:cNvPr>
          <p:cNvSpPr>
            <a:spLocks noGrp="1"/>
          </p:cNvSpPr>
          <p:nvPr>
            <p:ph type="title"/>
          </p:nvPr>
        </p:nvSpPr>
        <p:spPr>
          <a:xfrm>
            <a:off x="314325" y="365125"/>
            <a:ext cx="11039475" cy="1325563"/>
          </a:xfrm>
        </p:spPr>
        <p:txBody>
          <a:bodyPr/>
          <a:lstStyle/>
          <a:p>
            <a:r>
              <a:rPr lang="en-US" dirty="0">
                <a:latin typeface="Baghdad" pitchFamily="2" charset="-78"/>
                <a:cs typeface="Baghdad" pitchFamily="2" charset="-78"/>
              </a:rPr>
              <a:t>Two more points… (last but not least…)</a:t>
            </a:r>
          </a:p>
        </p:txBody>
      </p:sp>
      <p:sp>
        <p:nvSpPr>
          <p:cNvPr id="3" name="Content Placeholder 2">
            <a:extLst>
              <a:ext uri="{FF2B5EF4-FFF2-40B4-BE49-F238E27FC236}">
                <a16:creationId xmlns:a16="http://schemas.microsoft.com/office/drawing/2014/main" id="{E08A1141-AEA3-3545-A9AA-226825FD8662}"/>
              </a:ext>
            </a:extLst>
          </p:cNvPr>
          <p:cNvSpPr>
            <a:spLocks noGrp="1"/>
          </p:cNvSpPr>
          <p:nvPr>
            <p:ph idx="1"/>
          </p:nvPr>
        </p:nvSpPr>
        <p:spPr>
          <a:xfrm>
            <a:off x="314325" y="1557338"/>
            <a:ext cx="11630025" cy="4619625"/>
          </a:xfrm>
        </p:spPr>
        <p:txBody>
          <a:bodyPr/>
          <a:lstStyle/>
          <a:p>
            <a:pPr marL="0" indent="0">
              <a:buNone/>
            </a:pPr>
            <a:r>
              <a:rPr lang="en-US" dirty="0">
                <a:latin typeface="Baghdad" pitchFamily="2" charset="-78"/>
                <a:cs typeface="Baghdad" pitchFamily="2" charset="-78"/>
              </a:rPr>
              <a:t>LESS is not always MORE.  You have to 1) be sure you are not changing the meaning of sentences while you edit them, and 2) used varied sentence structure.  We like concise sentences, but we also don’t want:</a:t>
            </a:r>
          </a:p>
          <a:p>
            <a:pPr marL="0" indent="0">
              <a:buNone/>
            </a:pPr>
            <a:endParaRPr lang="en-US" dirty="0">
              <a:latin typeface="Baghdad" pitchFamily="2" charset="-78"/>
              <a:cs typeface="Baghdad" pitchFamily="2" charset="-78"/>
            </a:endParaRPr>
          </a:p>
          <a:p>
            <a:pPr marL="0" indent="0">
              <a:buNone/>
            </a:pPr>
            <a:r>
              <a:rPr lang="en-US" dirty="0">
                <a:latin typeface="Baghdad" pitchFamily="2" charset="-78"/>
                <a:cs typeface="Baghdad" pitchFamily="2" charset="-78"/>
              </a:rPr>
              <a:t>Leonardo da Vinci was an artist.  He was born in 1452.  He died in 1519.  He lived in Italy.  His paintings are very famous.  Leonardo da Vinci was also a painter.</a:t>
            </a:r>
          </a:p>
        </p:txBody>
      </p:sp>
    </p:spTree>
    <p:extLst>
      <p:ext uri="{BB962C8B-B14F-4D97-AF65-F5344CB8AC3E}">
        <p14:creationId xmlns:p14="http://schemas.microsoft.com/office/powerpoint/2010/main" val="58842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D45A-E94B-C049-B7A4-E299E5EE7640}"/>
              </a:ext>
            </a:extLst>
          </p:cNvPr>
          <p:cNvSpPr>
            <a:spLocks noGrp="1"/>
          </p:cNvSpPr>
          <p:nvPr>
            <p:ph type="title"/>
          </p:nvPr>
        </p:nvSpPr>
        <p:spPr>
          <a:xfrm>
            <a:off x="838200" y="1"/>
            <a:ext cx="10515600" cy="1028700"/>
          </a:xfrm>
        </p:spPr>
        <p:txBody>
          <a:bodyPr/>
          <a:lstStyle/>
          <a:p>
            <a:r>
              <a:rPr lang="en-US" dirty="0">
                <a:latin typeface="Baghdad" pitchFamily="2" charset="-78"/>
                <a:cs typeface="Baghdad" pitchFamily="2" charset="-78"/>
              </a:rPr>
              <a:t>Why is concise writing important?</a:t>
            </a:r>
          </a:p>
        </p:txBody>
      </p:sp>
      <p:sp>
        <p:nvSpPr>
          <p:cNvPr id="3" name="Content Placeholder 2">
            <a:extLst>
              <a:ext uri="{FF2B5EF4-FFF2-40B4-BE49-F238E27FC236}">
                <a16:creationId xmlns:a16="http://schemas.microsoft.com/office/drawing/2014/main" id="{34E1C994-37A5-C14C-98B7-D25FB2DF500B}"/>
              </a:ext>
            </a:extLst>
          </p:cNvPr>
          <p:cNvSpPr>
            <a:spLocks noGrp="1"/>
          </p:cNvSpPr>
          <p:nvPr>
            <p:ph idx="1"/>
          </p:nvPr>
        </p:nvSpPr>
        <p:spPr>
          <a:xfrm>
            <a:off x="142875" y="1325563"/>
            <a:ext cx="11787187" cy="5275262"/>
          </a:xfrm>
        </p:spPr>
        <p:txBody>
          <a:bodyPr>
            <a:normAutofit/>
          </a:bodyPr>
          <a:lstStyle/>
          <a:p>
            <a:pPr marL="0" indent="0">
              <a:buNone/>
            </a:pPr>
            <a:r>
              <a:rPr lang="en-US" b="1" dirty="0">
                <a:latin typeface="Baghdad" pitchFamily="2" charset="-78"/>
                <a:cs typeface="Baghdad" pitchFamily="2" charset="-78"/>
              </a:rPr>
              <a:t>It can mean the difference between this:</a:t>
            </a:r>
          </a:p>
          <a:p>
            <a:pPr marL="0" indent="0">
              <a:buNone/>
            </a:pPr>
            <a:endParaRPr lang="en-US" dirty="0">
              <a:latin typeface="Baghdad" pitchFamily="2" charset="-78"/>
              <a:cs typeface="Baghdad" pitchFamily="2" charset="-78"/>
            </a:endParaRPr>
          </a:p>
          <a:p>
            <a:pPr marL="0" indent="0">
              <a:buNone/>
            </a:pPr>
            <a:r>
              <a:rPr lang="en-US" i="1" dirty="0">
                <a:latin typeface="Baghdad" pitchFamily="2" charset="-78"/>
                <a:cs typeface="Baghdad" pitchFamily="2" charset="-78"/>
              </a:rPr>
              <a:t>There is currently a lively, ongoing controversy among many sociologists and other professionals who study human nature : theories are being spun and arguments are being conducted among them about what it means that so many young people—and older people, for that matter—who live in our society today are so very interested in stories about zombies.</a:t>
            </a:r>
          </a:p>
          <a:p>
            <a:pPr marL="0" indent="0">
              <a:buNone/>
            </a:pPr>
            <a:endParaRPr lang="en-US" i="1" dirty="0">
              <a:latin typeface="Baghdad" pitchFamily="2" charset="-78"/>
              <a:cs typeface="Baghdad" pitchFamily="2" charset="-78"/>
            </a:endParaRPr>
          </a:p>
          <a:p>
            <a:pPr marL="0" indent="0">
              <a:buNone/>
            </a:pPr>
            <a:r>
              <a:rPr lang="en-US" b="1" dirty="0">
                <a:latin typeface="Baghdad" pitchFamily="2" charset="-78"/>
                <a:cs typeface="Baghdad" pitchFamily="2" charset="-78"/>
              </a:rPr>
              <a:t>And this:</a:t>
            </a:r>
          </a:p>
          <a:p>
            <a:pPr marL="0" indent="0">
              <a:buNone/>
            </a:pPr>
            <a:endParaRPr lang="en-US" i="1" dirty="0">
              <a:latin typeface="Baghdad" pitchFamily="2" charset="-78"/>
              <a:cs typeface="Baghdad" pitchFamily="2" charset="-78"/>
            </a:endParaRPr>
          </a:p>
          <a:p>
            <a:pPr marL="0" indent="0">
              <a:buNone/>
            </a:pPr>
            <a:r>
              <a:rPr lang="en-US" i="1" dirty="0">
                <a:latin typeface="Baghdad" pitchFamily="2" charset="-78"/>
                <a:cs typeface="Baghdad" pitchFamily="2" charset="-78"/>
              </a:rPr>
              <a:t>Human nature experts currently debate why people are interested in zombies.</a:t>
            </a:r>
            <a:endParaRPr lang="en-US" dirty="0">
              <a:latin typeface="Baghdad" pitchFamily="2" charset="-78"/>
              <a:cs typeface="Baghdad" pitchFamily="2" charset="-78"/>
            </a:endParaRPr>
          </a:p>
        </p:txBody>
      </p:sp>
    </p:spTree>
    <p:extLst>
      <p:ext uri="{BB962C8B-B14F-4D97-AF65-F5344CB8AC3E}">
        <p14:creationId xmlns:p14="http://schemas.microsoft.com/office/powerpoint/2010/main" val="40638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45299-0AF2-EA42-A564-C1108795FECB}"/>
              </a:ext>
            </a:extLst>
          </p:cNvPr>
          <p:cNvPicPr>
            <a:picLocks noChangeAspect="1"/>
          </p:cNvPicPr>
          <p:nvPr/>
        </p:nvPicPr>
        <p:blipFill>
          <a:blip r:embed="rId2"/>
          <a:stretch>
            <a:fillRect/>
          </a:stretch>
        </p:blipFill>
        <p:spPr>
          <a:xfrm>
            <a:off x="2471737" y="214312"/>
            <a:ext cx="7203447" cy="6194964"/>
          </a:xfrm>
          <a:prstGeom prst="rect">
            <a:avLst/>
          </a:prstGeom>
        </p:spPr>
      </p:pic>
    </p:spTree>
    <p:extLst>
      <p:ext uri="{BB962C8B-B14F-4D97-AF65-F5344CB8AC3E}">
        <p14:creationId xmlns:p14="http://schemas.microsoft.com/office/powerpoint/2010/main" val="121778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D45A-E94B-C049-B7A4-E299E5EE7640}"/>
              </a:ext>
            </a:extLst>
          </p:cNvPr>
          <p:cNvSpPr>
            <a:spLocks noGrp="1"/>
          </p:cNvSpPr>
          <p:nvPr>
            <p:ph type="title"/>
          </p:nvPr>
        </p:nvSpPr>
        <p:spPr>
          <a:xfrm>
            <a:off x="838200" y="0"/>
            <a:ext cx="10515600" cy="1325563"/>
          </a:xfrm>
        </p:spPr>
        <p:txBody>
          <a:bodyPr/>
          <a:lstStyle/>
          <a:p>
            <a:r>
              <a:rPr lang="en-US" dirty="0">
                <a:latin typeface="Baghdad" pitchFamily="2" charset="-78"/>
                <a:cs typeface="Baghdad" pitchFamily="2" charset="-78"/>
              </a:rPr>
              <a:t>Why is strong, concise writing important?</a:t>
            </a:r>
          </a:p>
        </p:txBody>
      </p:sp>
      <p:sp>
        <p:nvSpPr>
          <p:cNvPr id="3" name="Content Placeholder 2">
            <a:extLst>
              <a:ext uri="{FF2B5EF4-FFF2-40B4-BE49-F238E27FC236}">
                <a16:creationId xmlns:a16="http://schemas.microsoft.com/office/drawing/2014/main" id="{34E1C994-37A5-C14C-98B7-D25FB2DF500B}"/>
              </a:ext>
            </a:extLst>
          </p:cNvPr>
          <p:cNvSpPr>
            <a:spLocks noGrp="1"/>
          </p:cNvSpPr>
          <p:nvPr>
            <p:ph idx="1"/>
          </p:nvPr>
        </p:nvSpPr>
        <p:spPr>
          <a:xfrm>
            <a:off x="385764" y="1143000"/>
            <a:ext cx="11552952" cy="5486400"/>
          </a:xfrm>
        </p:spPr>
        <p:txBody>
          <a:bodyPr>
            <a:normAutofit fontScale="92500" lnSpcReduction="10000"/>
          </a:bodyPr>
          <a:lstStyle/>
          <a:p>
            <a:pPr marL="0" indent="0">
              <a:buNone/>
            </a:pPr>
            <a:r>
              <a:rPr lang="en-US" dirty="0">
                <a:latin typeface="Baghdad" pitchFamily="2" charset="-78"/>
                <a:cs typeface="Baghdad" pitchFamily="2" charset="-78"/>
              </a:rPr>
              <a:t>Wordy, redundant, and “hesitant” writing sometimes suggest:</a:t>
            </a:r>
          </a:p>
          <a:p>
            <a:pPr marL="0" indent="0">
              <a:buNone/>
            </a:pPr>
            <a:endParaRPr lang="en-US" dirty="0">
              <a:latin typeface="Baghdad" pitchFamily="2" charset="-78"/>
              <a:cs typeface="Baghdad" pitchFamily="2" charset="-78"/>
            </a:endParaRPr>
          </a:p>
          <a:p>
            <a:pPr marL="0" indent="0">
              <a:buNone/>
            </a:pPr>
            <a:r>
              <a:rPr lang="en-US" dirty="0">
                <a:latin typeface="Baghdad" pitchFamily="2" charset="-78"/>
                <a:cs typeface="Baghdad" pitchFamily="2" charset="-78"/>
              </a:rPr>
              <a:t>	a lack of preparation (this is under your control)</a:t>
            </a:r>
          </a:p>
          <a:p>
            <a:pPr marL="0" indent="0">
              <a:buNone/>
            </a:pPr>
            <a:endParaRPr lang="en-US" dirty="0">
              <a:latin typeface="Baghdad" pitchFamily="2" charset="-78"/>
              <a:cs typeface="Baghdad" pitchFamily="2" charset="-78"/>
            </a:endParaRPr>
          </a:p>
          <a:p>
            <a:pPr marL="0" indent="0">
              <a:buNone/>
            </a:pPr>
            <a:r>
              <a:rPr lang="en-US" dirty="0">
                <a:latin typeface="Baghdad" pitchFamily="2" charset="-78"/>
                <a:cs typeface="Baghdad" pitchFamily="2" charset="-78"/>
              </a:rPr>
              <a:t>	a lack of knowledge (this is under your control)</a:t>
            </a:r>
          </a:p>
          <a:p>
            <a:pPr marL="0" indent="0">
              <a:buNone/>
            </a:pPr>
            <a:endParaRPr lang="en-US" dirty="0">
              <a:latin typeface="Baghdad" pitchFamily="2" charset="-78"/>
              <a:cs typeface="Baghdad" pitchFamily="2" charset="-78"/>
            </a:endParaRPr>
          </a:p>
          <a:p>
            <a:pPr marL="0" indent="0">
              <a:buNone/>
            </a:pPr>
            <a:r>
              <a:rPr lang="en-US" dirty="0">
                <a:latin typeface="Baghdad" pitchFamily="2" charset="-78"/>
                <a:cs typeface="Baghdad" pitchFamily="2" charset="-78"/>
              </a:rPr>
              <a:t>	a lack of confidence (this will improve with practice)</a:t>
            </a:r>
          </a:p>
          <a:p>
            <a:pPr marL="0" indent="0">
              <a:buNone/>
            </a:pPr>
            <a:endParaRPr lang="en-US" dirty="0">
              <a:latin typeface="Baghdad" pitchFamily="2" charset="-78"/>
              <a:cs typeface="Baghdad" pitchFamily="2" charset="-78"/>
            </a:endParaRPr>
          </a:p>
          <a:p>
            <a:pPr marL="0" indent="0">
              <a:buNone/>
            </a:pPr>
            <a:r>
              <a:rPr lang="en-US" dirty="0">
                <a:latin typeface="Baghdad" pitchFamily="2" charset="-78"/>
                <a:cs typeface="Baghdad" pitchFamily="2" charset="-78"/>
              </a:rPr>
              <a:t>	a lack of time (this is under your control)</a:t>
            </a:r>
          </a:p>
          <a:p>
            <a:pPr marL="0" indent="0">
              <a:buNone/>
            </a:pPr>
            <a:endParaRPr lang="en-US" dirty="0">
              <a:latin typeface="Baghdad" pitchFamily="2" charset="-78"/>
              <a:cs typeface="Baghdad" pitchFamily="2" charset="-78"/>
            </a:endParaRPr>
          </a:p>
          <a:p>
            <a:pPr marL="0" indent="0">
              <a:buNone/>
            </a:pPr>
            <a:r>
              <a:rPr lang="en-US" dirty="0">
                <a:latin typeface="Baghdad" pitchFamily="2" charset="-78"/>
                <a:cs typeface="Baghdad" pitchFamily="2" charset="-78"/>
              </a:rPr>
              <a:t>GOAL: leave enough time to read over the full draft of your paper for content, but also for organization, grammar, and word choice?</a:t>
            </a:r>
          </a:p>
        </p:txBody>
      </p:sp>
    </p:spTree>
    <p:extLst>
      <p:ext uri="{BB962C8B-B14F-4D97-AF65-F5344CB8AC3E}">
        <p14:creationId xmlns:p14="http://schemas.microsoft.com/office/powerpoint/2010/main" val="306793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7F94FF-B16A-B840-892D-64F5A25E6376}"/>
              </a:ext>
            </a:extLst>
          </p:cNvPr>
          <p:cNvPicPr>
            <a:picLocks noChangeAspect="1"/>
          </p:cNvPicPr>
          <p:nvPr/>
        </p:nvPicPr>
        <p:blipFill>
          <a:blip r:embed="rId2"/>
          <a:stretch>
            <a:fillRect/>
          </a:stretch>
        </p:blipFill>
        <p:spPr>
          <a:xfrm>
            <a:off x="261938" y="2570162"/>
            <a:ext cx="1638300" cy="1231900"/>
          </a:xfrm>
          <a:prstGeom prst="rect">
            <a:avLst/>
          </a:prstGeom>
        </p:spPr>
      </p:pic>
      <p:sp>
        <p:nvSpPr>
          <p:cNvPr id="5" name="Content Placeholder 2">
            <a:extLst>
              <a:ext uri="{FF2B5EF4-FFF2-40B4-BE49-F238E27FC236}">
                <a16:creationId xmlns:a16="http://schemas.microsoft.com/office/drawing/2014/main" id="{6E22AE6D-67BD-2549-902A-FE6A8DE63A5D}"/>
              </a:ext>
            </a:extLst>
          </p:cNvPr>
          <p:cNvSpPr txBox="1">
            <a:spLocks/>
          </p:cNvSpPr>
          <p:nvPr/>
        </p:nvSpPr>
        <p:spPr>
          <a:xfrm>
            <a:off x="542925" y="535259"/>
            <a:ext cx="10839450" cy="5951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Baghdad" pitchFamily="2" charset="-78"/>
                <a:cs typeface="Baghdad" pitchFamily="2" charset="-78"/>
              </a:rPr>
              <a:t>TARGET 1 - GET RID OF WORDS!  Use accurate nouns and strong verbs (and try to get rid of adjectives and, especially, adverbs)</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Run really really fast 	becomes…..		sprints</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Speak quietly</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Eat hungrily</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Small tree</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Young child</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Nonsensical, disordered talk</a:t>
            </a: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a:t>
            </a:r>
          </a:p>
        </p:txBody>
      </p:sp>
    </p:spTree>
    <p:extLst>
      <p:ext uri="{BB962C8B-B14F-4D97-AF65-F5344CB8AC3E}">
        <p14:creationId xmlns:p14="http://schemas.microsoft.com/office/powerpoint/2010/main" val="293262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7F94FF-B16A-B840-892D-64F5A25E6376}"/>
              </a:ext>
            </a:extLst>
          </p:cNvPr>
          <p:cNvPicPr>
            <a:picLocks noChangeAspect="1"/>
          </p:cNvPicPr>
          <p:nvPr/>
        </p:nvPicPr>
        <p:blipFill>
          <a:blip r:embed="rId2"/>
          <a:stretch>
            <a:fillRect/>
          </a:stretch>
        </p:blipFill>
        <p:spPr>
          <a:xfrm>
            <a:off x="261938" y="2570162"/>
            <a:ext cx="1638300" cy="1231900"/>
          </a:xfrm>
          <a:prstGeom prst="rect">
            <a:avLst/>
          </a:prstGeom>
        </p:spPr>
      </p:pic>
      <p:sp>
        <p:nvSpPr>
          <p:cNvPr id="5" name="Content Placeholder 2">
            <a:extLst>
              <a:ext uri="{FF2B5EF4-FFF2-40B4-BE49-F238E27FC236}">
                <a16:creationId xmlns:a16="http://schemas.microsoft.com/office/drawing/2014/main" id="{6E22AE6D-67BD-2549-902A-FE6A8DE63A5D}"/>
              </a:ext>
            </a:extLst>
          </p:cNvPr>
          <p:cNvSpPr txBox="1">
            <a:spLocks/>
          </p:cNvSpPr>
          <p:nvPr/>
        </p:nvSpPr>
        <p:spPr>
          <a:xfrm>
            <a:off x="542924" y="356839"/>
            <a:ext cx="11358563" cy="62188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Baghdad" pitchFamily="2" charset="-78"/>
                <a:cs typeface="Baghdad" pitchFamily="2" charset="-78"/>
              </a:rPr>
              <a:t>TARGET 1 – GET RID OF WORDS!  Eliminate “filler” phrases </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None/>
            </a:pPr>
            <a:r>
              <a:rPr lang="en-US" dirty="0">
                <a:latin typeface="Baghdad" pitchFamily="2" charset="-78"/>
                <a:cs typeface="Baghdad" pitchFamily="2" charset="-78"/>
              </a:rPr>
              <a:t>		“At this point in time….” 	becomes	“Currently"</a:t>
            </a:r>
          </a:p>
          <a:p>
            <a:pPr marL="0" indent="0">
              <a:buNone/>
            </a:pPr>
            <a:endParaRPr lang="en-US" sz="1600" dirty="0">
              <a:latin typeface="Baghdad" pitchFamily="2" charset="-78"/>
              <a:cs typeface="Baghdad" pitchFamily="2" charset="-78"/>
            </a:endParaRPr>
          </a:p>
          <a:p>
            <a:pPr marL="0" indent="0">
              <a:buNone/>
            </a:pPr>
            <a:r>
              <a:rPr lang="en-US" dirty="0">
                <a:latin typeface="Baghdad" pitchFamily="2" charset="-78"/>
                <a:cs typeface="Baghdad" pitchFamily="2" charset="-78"/>
              </a:rPr>
              <a:t>		“During the time that….”	</a:t>
            </a:r>
          </a:p>
          <a:p>
            <a:pPr marL="0" indent="0">
              <a:buNone/>
            </a:pPr>
            <a:endParaRPr lang="en-US" sz="1600" dirty="0">
              <a:latin typeface="Baghdad" pitchFamily="2" charset="-78"/>
              <a:cs typeface="Baghdad" pitchFamily="2" charset="-78"/>
            </a:endParaRPr>
          </a:p>
          <a:p>
            <a:pPr marL="0" indent="0">
              <a:buNone/>
            </a:pPr>
            <a:r>
              <a:rPr lang="en-US" dirty="0">
                <a:latin typeface="Baghdad" pitchFamily="2" charset="-78"/>
                <a:cs typeface="Baghdad" pitchFamily="2" charset="-78"/>
              </a:rPr>
              <a:t>		“In spite of the fact that…”</a:t>
            </a:r>
          </a:p>
          <a:p>
            <a:pPr marL="0" indent="0">
              <a:buNone/>
            </a:pPr>
            <a:endParaRPr lang="en-US" sz="1600" dirty="0">
              <a:latin typeface="Baghdad" pitchFamily="2" charset="-78"/>
              <a:cs typeface="Baghdad" pitchFamily="2" charset="-78"/>
            </a:endParaRPr>
          </a:p>
          <a:p>
            <a:pPr marL="0" indent="0">
              <a:buNone/>
            </a:pPr>
            <a:r>
              <a:rPr lang="en-US" dirty="0">
                <a:latin typeface="Baghdad" pitchFamily="2" charset="-78"/>
                <a:cs typeface="Baghdad" pitchFamily="2" charset="-78"/>
              </a:rPr>
              <a:t>		“She is a woman who….”</a:t>
            </a:r>
          </a:p>
          <a:p>
            <a:pPr marL="0" indent="0">
              <a:buNone/>
            </a:pPr>
            <a:endParaRPr lang="en-US" sz="1600" dirty="0">
              <a:latin typeface="Baghdad" pitchFamily="2" charset="-78"/>
              <a:cs typeface="Baghdad" pitchFamily="2" charset="-78"/>
            </a:endParaRPr>
          </a:p>
          <a:p>
            <a:pPr marL="0" indent="0">
              <a:buNone/>
            </a:pPr>
            <a:r>
              <a:rPr lang="en-US" dirty="0">
                <a:latin typeface="Baghdad" pitchFamily="2" charset="-78"/>
                <a:cs typeface="Baghdad" pitchFamily="2" charset="-78"/>
              </a:rPr>
              <a:t>		“Due to the fact that….”</a:t>
            </a:r>
          </a:p>
          <a:p>
            <a:pPr marL="0" indent="0">
              <a:buNone/>
            </a:pPr>
            <a:endParaRPr lang="en-US" sz="1600" dirty="0">
              <a:latin typeface="Baghdad" pitchFamily="2" charset="-78"/>
              <a:cs typeface="Baghdad" pitchFamily="2" charset="-78"/>
            </a:endParaRPr>
          </a:p>
          <a:p>
            <a:pPr marL="0" indent="0">
              <a:buNone/>
            </a:pPr>
            <a:r>
              <a:rPr lang="en-US" dirty="0">
                <a:latin typeface="Baghdad" pitchFamily="2" charset="-78"/>
                <a:cs typeface="Baghdad" pitchFamily="2" charset="-78"/>
              </a:rPr>
              <a:t>		“For the purpose of….”				eliminate!					</a:t>
            </a:r>
          </a:p>
          <a:p>
            <a:pPr marL="0" indent="0">
              <a:buFont typeface="Arial" panose="020B0604020202020204" pitchFamily="34" charset="0"/>
              <a:buNone/>
            </a:pPr>
            <a:r>
              <a:rPr lang="en-US" dirty="0">
                <a:latin typeface="Baghdad" pitchFamily="2" charset="-78"/>
                <a:cs typeface="Baghdad" pitchFamily="2" charset="-78"/>
              </a:rPr>
              <a:t>	</a:t>
            </a:r>
          </a:p>
        </p:txBody>
      </p:sp>
    </p:spTree>
    <p:extLst>
      <p:ext uri="{BB962C8B-B14F-4D97-AF65-F5344CB8AC3E}">
        <p14:creationId xmlns:p14="http://schemas.microsoft.com/office/powerpoint/2010/main" val="415315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EEDDF3-4AF6-494D-AF52-28C446DB362D}"/>
              </a:ext>
            </a:extLst>
          </p:cNvPr>
          <p:cNvPicPr>
            <a:picLocks noChangeAspect="1"/>
          </p:cNvPicPr>
          <p:nvPr/>
        </p:nvPicPr>
        <p:blipFill>
          <a:blip r:embed="rId2"/>
          <a:stretch>
            <a:fillRect/>
          </a:stretch>
        </p:blipFill>
        <p:spPr>
          <a:xfrm>
            <a:off x="3114674" y="2239961"/>
            <a:ext cx="5323177" cy="3903663"/>
          </a:xfrm>
          <a:prstGeom prst="rect">
            <a:avLst/>
          </a:prstGeom>
        </p:spPr>
      </p:pic>
      <p:sp>
        <p:nvSpPr>
          <p:cNvPr id="3" name="Content Placeholder 2">
            <a:extLst>
              <a:ext uri="{FF2B5EF4-FFF2-40B4-BE49-F238E27FC236}">
                <a16:creationId xmlns:a16="http://schemas.microsoft.com/office/drawing/2014/main" id="{435934DE-CD7A-1B41-92BC-4BAFEDEEF218}"/>
              </a:ext>
            </a:extLst>
          </p:cNvPr>
          <p:cNvSpPr txBox="1">
            <a:spLocks/>
          </p:cNvSpPr>
          <p:nvPr/>
        </p:nvSpPr>
        <p:spPr>
          <a:xfrm>
            <a:off x="542924" y="356839"/>
            <a:ext cx="11358563" cy="62188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latin typeface="Baghdad" pitchFamily="2" charset="-78"/>
              <a:cs typeface="Baghdad" pitchFamily="2" charset="-78"/>
            </a:endParaRPr>
          </a:p>
          <a:p>
            <a:pPr marL="0" indent="0">
              <a:buNone/>
            </a:pPr>
            <a:r>
              <a:rPr lang="en-US" dirty="0">
                <a:latin typeface="Baghdad" pitchFamily="2" charset="-78"/>
                <a:cs typeface="Baghdad" pitchFamily="2" charset="-78"/>
              </a:rPr>
              <a:t>Sometimes, we are saying the exact same thing using similar words and phrases- so, try eliminating first and then move onto simplifying and reducing words.				</a:t>
            </a:r>
          </a:p>
          <a:p>
            <a:pPr marL="0" indent="0">
              <a:buFont typeface="Arial" panose="020B0604020202020204" pitchFamily="34" charset="0"/>
              <a:buNone/>
            </a:pPr>
            <a:r>
              <a:rPr lang="en-US" dirty="0">
                <a:latin typeface="Baghdad" pitchFamily="2" charset="-78"/>
                <a:cs typeface="Baghdad" pitchFamily="2" charset="-78"/>
              </a:rPr>
              <a:t>	</a:t>
            </a:r>
          </a:p>
        </p:txBody>
      </p:sp>
    </p:spTree>
    <p:extLst>
      <p:ext uri="{BB962C8B-B14F-4D97-AF65-F5344CB8AC3E}">
        <p14:creationId xmlns:p14="http://schemas.microsoft.com/office/powerpoint/2010/main" val="226127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7F94FF-B16A-B840-892D-64F5A25E6376}"/>
              </a:ext>
            </a:extLst>
          </p:cNvPr>
          <p:cNvPicPr>
            <a:picLocks noChangeAspect="1"/>
          </p:cNvPicPr>
          <p:nvPr/>
        </p:nvPicPr>
        <p:blipFill>
          <a:blip r:embed="rId2"/>
          <a:stretch>
            <a:fillRect/>
          </a:stretch>
        </p:blipFill>
        <p:spPr>
          <a:xfrm>
            <a:off x="261938" y="2570162"/>
            <a:ext cx="1638300" cy="1231900"/>
          </a:xfrm>
          <a:prstGeom prst="rect">
            <a:avLst/>
          </a:prstGeom>
        </p:spPr>
      </p:pic>
      <p:sp>
        <p:nvSpPr>
          <p:cNvPr id="5" name="Content Placeholder 2">
            <a:extLst>
              <a:ext uri="{FF2B5EF4-FFF2-40B4-BE49-F238E27FC236}">
                <a16:creationId xmlns:a16="http://schemas.microsoft.com/office/drawing/2014/main" id="{6E22AE6D-67BD-2549-902A-FE6A8DE63A5D}"/>
              </a:ext>
            </a:extLst>
          </p:cNvPr>
          <p:cNvSpPr txBox="1">
            <a:spLocks/>
          </p:cNvSpPr>
          <p:nvPr/>
        </p:nvSpPr>
        <p:spPr>
          <a:xfrm>
            <a:off x="542924" y="189221"/>
            <a:ext cx="11358563" cy="6386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Baghdad" pitchFamily="2" charset="-78"/>
                <a:cs typeface="Baghdad" pitchFamily="2" charset="-78"/>
              </a:rPr>
              <a:t>TARGET 1 – GET RID OF WORDS!  Eliminate words that don’t add meaning to the sentence:</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None/>
            </a:pPr>
            <a:r>
              <a:rPr lang="en-US" dirty="0">
                <a:latin typeface="Baghdad" pitchFamily="2" charset="-78"/>
                <a:cs typeface="Baghdad" pitchFamily="2" charset="-78"/>
              </a:rPr>
              <a:t>	They planted a garden that was full of flowers </a:t>
            </a:r>
            <a:r>
              <a:rPr lang="en-US" strike="sngStrike" dirty="0">
                <a:latin typeface="Baghdad" pitchFamily="2" charset="-78"/>
                <a:cs typeface="Baghdad" pitchFamily="2" charset="-78"/>
              </a:rPr>
              <a:t>that were </a:t>
            </a:r>
            <a:r>
              <a:rPr lang="en-US" dirty="0">
                <a:latin typeface="Baghdad" pitchFamily="2" charset="-78"/>
                <a:cs typeface="Baghdad" pitchFamily="2" charset="-78"/>
              </a:rPr>
              <a:t>beautiful.</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We have every intention of doing what you suggested in the 		letter that you wrote and sent to us.</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Any meal that you would like to make for dinner this 				evening is fine with me.</a:t>
            </a:r>
          </a:p>
          <a:p>
            <a:pPr marL="0" indent="0">
              <a:buFont typeface="Arial" panose="020B0604020202020204" pitchFamily="34" charset="0"/>
              <a:buNone/>
            </a:pPr>
            <a:endParaRPr lang="en-US"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Completing this paper in time for the deadline will likely be nearly impossible without some kind of help from another student in the class.</a:t>
            </a:r>
          </a:p>
          <a:p>
            <a:pPr marL="0" indent="0">
              <a:buFont typeface="Arial" panose="020B0604020202020204" pitchFamily="34" charset="0"/>
              <a:buNone/>
            </a:pPr>
            <a:endParaRPr lang="en-US" sz="1600" dirty="0">
              <a:latin typeface="Baghdad" pitchFamily="2" charset="-78"/>
              <a:cs typeface="Baghdad" pitchFamily="2" charset="-78"/>
            </a:endParaRPr>
          </a:p>
          <a:p>
            <a:pPr marL="0" indent="0">
              <a:buFont typeface="Arial" panose="020B0604020202020204" pitchFamily="34" charset="0"/>
              <a:buNone/>
            </a:pPr>
            <a:r>
              <a:rPr lang="en-US" dirty="0">
                <a:latin typeface="Baghdad" pitchFamily="2" charset="-78"/>
                <a:cs typeface="Baghdad" pitchFamily="2" charset="-78"/>
              </a:rPr>
              <a:t>		</a:t>
            </a:r>
          </a:p>
          <a:p>
            <a:pPr marL="0" indent="0">
              <a:buFont typeface="Arial" panose="020B0604020202020204" pitchFamily="34" charset="0"/>
              <a:buNone/>
            </a:pPr>
            <a:r>
              <a:rPr lang="en-US" dirty="0">
                <a:latin typeface="Baghdad" pitchFamily="2" charset="-78"/>
                <a:cs typeface="Baghdad" pitchFamily="2" charset="-78"/>
              </a:rPr>
              <a:t>	</a:t>
            </a:r>
          </a:p>
        </p:txBody>
      </p:sp>
      <p:sp>
        <p:nvSpPr>
          <p:cNvPr id="15" name="U-Turn Arrow 14">
            <a:extLst>
              <a:ext uri="{FF2B5EF4-FFF2-40B4-BE49-F238E27FC236}">
                <a16:creationId xmlns:a16="http://schemas.microsoft.com/office/drawing/2014/main" id="{4F6AC1E9-3982-2B4F-BC2F-28137050280F}"/>
              </a:ext>
            </a:extLst>
          </p:cNvPr>
          <p:cNvSpPr/>
          <p:nvPr/>
        </p:nvSpPr>
        <p:spPr>
          <a:xfrm flipH="1">
            <a:off x="7372350" y="1122440"/>
            <a:ext cx="3600450" cy="300038"/>
          </a:xfrm>
          <a:prstGeom prst="utur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01178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3156</TotalTime>
  <Words>771</Words>
  <Application>Microsoft Macintosh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Baghdad</vt:lpstr>
      <vt:lpstr>Calibri</vt:lpstr>
      <vt:lpstr>Calibri Light</vt:lpstr>
      <vt:lpstr>Office Theme</vt:lpstr>
      <vt:lpstr>Moving your sentences forward: concise writing</vt:lpstr>
      <vt:lpstr>Three goals for today:</vt:lpstr>
      <vt:lpstr>Why is concise writing important?</vt:lpstr>
      <vt:lpstr>PowerPoint Presentation</vt:lpstr>
      <vt:lpstr>Why is strong, concise writing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more points… (last but not least…)</vt:lpstr>
      <vt:lpstr>Two more points… (last but not least…)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Deanne Buffalari</dc:creator>
  <cp:lastModifiedBy>Deanne Buffalari</cp:lastModifiedBy>
  <cp:revision>20</cp:revision>
  <dcterms:created xsi:type="dcterms:W3CDTF">2021-02-01T15:37:41Z</dcterms:created>
  <dcterms:modified xsi:type="dcterms:W3CDTF">2022-02-15T21:19:33Z</dcterms:modified>
</cp:coreProperties>
</file>