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72" r:id="rId5"/>
    <p:sldId id="275" r:id="rId6"/>
    <p:sldId id="269" r:id="rId7"/>
    <p:sldId id="268" r:id="rId8"/>
    <p:sldId id="270" r:id="rId9"/>
    <p:sldId id="271" r:id="rId10"/>
    <p:sldId id="276" r:id="rId11"/>
    <p:sldId id="277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4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7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1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7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2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6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0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5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4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9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2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6A82-14CB-48FF-9810-20715C0FC79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79F1E-7A94-43F1-8EE0-711FE2CFA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2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7519" y="1049901"/>
            <a:ext cx="6994481" cy="401244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Moving Your Organization Forward,</a:t>
            </a:r>
            <a:b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Or: </a:t>
            </a:r>
            <a:b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Some Seemingly Random Thoughts on Organizing Your Writing and Writing Process</a:t>
            </a:r>
            <a:b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endParaRPr lang="en-US" sz="40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4556" y="4748445"/>
            <a:ext cx="4840406" cy="16557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600" i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Dr. Russell Martin</a:t>
            </a:r>
          </a:p>
          <a:p>
            <a:r>
              <a:rPr lang="en-US" sz="2800" i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History</a:t>
            </a:r>
            <a:endParaRPr lang="en-US" sz="2800" i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512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04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632" y="471636"/>
            <a:ext cx="74603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Garamond" panose="02020404030301010803" pitchFamily="18" charset="0"/>
              </a:rPr>
              <a:t>Exercise</a:t>
            </a:r>
            <a:r>
              <a:rPr lang="en-US" sz="4000" dirty="0" smtClean="0">
                <a:latin typeface="Garamond" panose="02020404030301010803" pitchFamily="18" charset="0"/>
              </a:rPr>
              <a:t>:  Line Editing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 smtClean="0"/>
          </a:p>
          <a:p>
            <a:endParaRPr lang="fr-FR" i="1" dirty="0" smtClean="0"/>
          </a:p>
          <a:p>
            <a:endParaRPr lang="en-US" dirty="0"/>
          </a:p>
          <a:p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552" y="1376656"/>
            <a:ext cx="975814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You’re never done editing; you’ve just reached the deadline</a:t>
            </a:r>
          </a:p>
          <a:p>
            <a:endParaRPr lang="en-US" sz="2800" dirty="0"/>
          </a:p>
          <a:p>
            <a:r>
              <a:rPr lang="en-US" sz="2800" dirty="0" smtClean="0"/>
              <a:t>How might you edit this passage to make it better?</a:t>
            </a:r>
          </a:p>
          <a:p>
            <a:endParaRPr lang="en-US" sz="2800" dirty="0"/>
          </a:p>
          <a:p>
            <a:r>
              <a:rPr lang="en-US" sz="2800" dirty="0" smtClean="0"/>
              <a:t>“That religion influenced the daily lives of lay Muscovites, including during the reign of Ivan IV, is hardly a new conclusion, but recent publications have provided considerable additional evidence of that influence.”</a:t>
            </a:r>
          </a:p>
          <a:p>
            <a:endParaRPr lang="en-US" sz="2800" dirty="0"/>
          </a:p>
          <a:p>
            <a:r>
              <a:rPr lang="en-US" sz="2000" dirty="0" smtClean="0"/>
              <a:t>Charles J. Halperin, </a:t>
            </a:r>
            <a:r>
              <a:rPr lang="en-US" sz="2000" i="1" dirty="0" smtClean="0"/>
              <a:t>Ivan IV and Muscovy </a:t>
            </a:r>
            <a:r>
              <a:rPr lang="en-US" sz="2000" dirty="0" smtClean="0"/>
              <a:t>(Bloomington: </a:t>
            </a:r>
            <a:r>
              <a:rPr lang="en-US" sz="2000" dirty="0" err="1" smtClean="0"/>
              <a:t>Slavica</a:t>
            </a:r>
            <a:r>
              <a:rPr lang="en-US" sz="2000" dirty="0" smtClean="0"/>
              <a:t>, 2020), 145.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748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632" y="471636"/>
            <a:ext cx="74603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Garamond" panose="02020404030301010803" pitchFamily="18" charset="0"/>
              </a:rPr>
              <a:t>Exercise</a:t>
            </a:r>
            <a:r>
              <a:rPr lang="en-US" sz="4000" dirty="0" smtClean="0">
                <a:latin typeface="Garamond" panose="02020404030301010803" pitchFamily="18" charset="0"/>
              </a:rPr>
              <a:t>:  Line Editing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 smtClean="0"/>
          </a:p>
          <a:p>
            <a:endParaRPr lang="fr-FR" i="1" dirty="0" smtClean="0"/>
          </a:p>
          <a:p>
            <a:endParaRPr lang="en-US" dirty="0"/>
          </a:p>
          <a:p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552" y="1376656"/>
            <a:ext cx="975814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You’re never done editing; you’ve just reached the deadline</a:t>
            </a:r>
          </a:p>
          <a:p>
            <a:endParaRPr lang="en-US" sz="2800" dirty="0"/>
          </a:p>
          <a:p>
            <a:r>
              <a:rPr lang="en-US" sz="2800" dirty="0" smtClean="0"/>
              <a:t>How might you edit this passage to make it better?</a:t>
            </a:r>
          </a:p>
          <a:p>
            <a:endParaRPr lang="en-US" sz="2800" dirty="0"/>
          </a:p>
          <a:p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The claim that</a:t>
            </a:r>
            <a:r>
              <a:rPr lang="en-US" sz="2800" dirty="0" smtClean="0"/>
              <a:t> </a:t>
            </a:r>
            <a:r>
              <a:rPr lang="en-US" sz="2800" dirty="0" smtClean="0"/>
              <a:t>religion influenced the daily lives of lay Muscovites</a:t>
            </a:r>
            <a:r>
              <a:rPr lang="en-US" sz="2800" strike="sngStrike" dirty="0" smtClean="0"/>
              <a:t>, including during the reign of Ivan IV, </a:t>
            </a:r>
            <a:r>
              <a:rPr lang="en-US" sz="2800" dirty="0" smtClean="0"/>
              <a:t>is hardly a new conclusion, but recent publications have provided considerable additional evidence of </a:t>
            </a:r>
            <a:r>
              <a:rPr lang="en-US" sz="2800" dirty="0" smtClean="0">
                <a:solidFill>
                  <a:srgbClr val="FF0000"/>
                </a:solidFill>
              </a:rPr>
              <a:t>it</a:t>
            </a:r>
            <a:r>
              <a:rPr lang="en-US" sz="2800" dirty="0" smtClean="0"/>
              <a:t> </a:t>
            </a:r>
            <a:r>
              <a:rPr lang="en-US" sz="2800" strike="sngStrike" dirty="0" smtClean="0"/>
              <a:t>that </a:t>
            </a:r>
            <a:r>
              <a:rPr lang="en-US" sz="2800" strike="sngStrike" dirty="0" smtClean="0"/>
              <a:t>influence</a:t>
            </a:r>
            <a:r>
              <a:rPr lang="en-US" sz="2800" dirty="0" smtClean="0"/>
              <a:t>.”</a:t>
            </a:r>
          </a:p>
          <a:p>
            <a:endParaRPr lang="en-US" sz="2800" dirty="0"/>
          </a:p>
          <a:p>
            <a:r>
              <a:rPr lang="en-US" sz="2000" dirty="0" smtClean="0"/>
              <a:t>Charles J. Halperin, </a:t>
            </a:r>
            <a:r>
              <a:rPr lang="en-US" sz="2000" i="1" dirty="0" smtClean="0"/>
              <a:t>Ivan IV and Muscovy </a:t>
            </a:r>
            <a:r>
              <a:rPr lang="en-US" sz="2000" dirty="0" smtClean="0"/>
              <a:t>(Bloomington: </a:t>
            </a:r>
            <a:r>
              <a:rPr lang="en-US" sz="2000" dirty="0" err="1" smtClean="0"/>
              <a:t>Slavica</a:t>
            </a:r>
            <a:r>
              <a:rPr lang="en-US" sz="2000" dirty="0" smtClean="0"/>
              <a:t>, 2020), 145.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4742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632" y="471636"/>
            <a:ext cx="74603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Garamond" panose="02020404030301010803" pitchFamily="18" charset="0"/>
              </a:rPr>
              <a:t>Some suggested books to own: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 smtClean="0"/>
          </a:p>
          <a:p>
            <a:endParaRPr lang="fr-FR" i="1" dirty="0" smtClean="0"/>
          </a:p>
          <a:p>
            <a:endParaRPr lang="en-US" dirty="0"/>
          </a:p>
          <a:p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553" y="1376656"/>
            <a:ext cx="66278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i="1" dirty="0" smtClean="0"/>
              <a:t>Chicago Manual of Style </a:t>
            </a:r>
            <a:r>
              <a:rPr lang="en-US" sz="2800" dirty="0" smtClean="0"/>
              <a:t>(currently in its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edition).  The Holy Bible for all things academic.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Graff, Gerald, and Cathy </a:t>
            </a:r>
            <a:r>
              <a:rPr lang="en-US" sz="2800" dirty="0" err="1"/>
              <a:t>Birkenstein</a:t>
            </a:r>
            <a:r>
              <a:rPr lang="en-US" sz="2800" dirty="0"/>
              <a:t>, </a:t>
            </a:r>
            <a:r>
              <a:rPr lang="en-US" sz="2800" i="1" dirty="0"/>
              <a:t>They Say, I Say:  The Moves That Matter in Academic Writing</a:t>
            </a:r>
            <a:r>
              <a:rPr lang="en-US" sz="2800" dirty="0"/>
              <a:t>, 3rd ed., Norton, </a:t>
            </a:r>
            <a:r>
              <a:rPr lang="en-US" sz="2800" dirty="0" smtClean="0"/>
              <a:t>2006.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Controversially:  Fowler’s </a:t>
            </a:r>
            <a:r>
              <a:rPr lang="en-US" sz="2800" i="1" dirty="0" smtClean="0"/>
              <a:t>Modern English Usage </a:t>
            </a:r>
            <a:r>
              <a:rPr lang="en-US" sz="2800" dirty="0" smtClean="0"/>
              <a:t>(preferably only the first edition).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Less controversially: Benjamin Dreyer, </a:t>
            </a:r>
            <a:r>
              <a:rPr lang="en-US" sz="2800" i="1" dirty="0" smtClean="0"/>
              <a:t>Dreyer’s English:  An Utterly Correct Guide to Clarity and Style</a:t>
            </a:r>
            <a:r>
              <a:rPr lang="en-US" sz="2800" dirty="0" smtClean="0"/>
              <a:t>, Random House, 2019.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2054" name="Picture 6" descr="The Chicago Manual of Style, Seventeenth Edi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168" y="0"/>
            <a:ext cx="2613832" cy="362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255842" y="3230573"/>
            <a:ext cx="1392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Photo:  Wikipedia</a:t>
            </a:r>
            <a:endParaRPr lang="en-US" sz="1200" dirty="0"/>
          </a:p>
        </p:txBody>
      </p:sp>
      <p:pic>
        <p:nvPicPr>
          <p:cNvPr id="2056" name="Picture 8" descr="Amazon.com: &quot;They Say / I Say&quot;: The Moves That Matter in Academic Writing,  with 2016 MLA Update (Third Edition) (9780393617436): Graff, Gerald,  Birkenstein, Cathy: Boo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462" y="741155"/>
            <a:ext cx="1864294" cy="26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701431" y="494459"/>
            <a:ext cx="1392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Photo:  Amazon</a:t>
            </a:r>
            <a:endParaRPr lang="en-US" sz="1200" dirty="0"/>
          </a:p>
        </p:txBody>
      </p:sp>
      <p:pic>
        <p:nvPicPr>
          <p:cNvPr id="2058" name="Picture 10" descr="Dictionary of Modern English Usage 4th Ed 1950 Fowl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615" y="4082362"/>
            <a:ext cx="2775638" cy="277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181613" y="6576999"/>
            <a:ext cx="1392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Photo:  </a:t>
            </a:r>
            <a:r>
              <a:rPr lang="en-US" sz="1200" dirty="0" err="1" smtClean="0"/>
              <a:t>ebay</a:t>
            </a:r>
            <a:endParaRPr lang="en-US" sz="1200" dirty="0"/>
          </a:p>
        </p:txBody>
      </p:sp>
      <p:pic>
        <p:nvPicPr>
          <p:cNvPr id="2060" name="Picture 12" descr="Dreyer's English by Benjamin Dreyer: 9780812985719 |  PenguinRandomHouse.com: Book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067" y="3272824"/>
            <a:ext cx="2000865" cy="302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701431" y="6313073"/>
            <a:ext cx="1392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Photo:  Amazon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60731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7519" y="1049901"/>
            <a:ext cx="6994481" cy="401244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Moving Your Organization Forward,</a:t>
            </a:r>
            <a:b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Or: </a:t>
            </a:r>
            <a:b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Some Seemingly Random Thoughts on Organizing Your Writing and Writing Process</a:t>
            </a:r>
            <a:br>
              <a:rPr lang="en-US" sz="40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endParaRPr lang="en-US" sz="40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4556" y="4748445"/>
            <a:ext cx="4840406" cy="16557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600" i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Dr. Russell Martin</a:t>
            </a:r>
          </a:p>
          <a:p>
            <a:r>
              <a:rPr lang="en-US" sz="2800" i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History</a:t>
            </a:r>
            <a:endParaRPr lang="en-US" sz="2800" i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512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7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6221" y="232010"/>
            <a:ext cx="9335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 timeline for your work (one scenario)</a:t>
            </a:r>
            <a:endParaRPr lang="en-US" sz="44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01003" y="3507475"/>
            <a:ext cx="9130352" cy="136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01003" y="1937982"/>
            <a:ext cx="0" cy="343923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125200" y="1937982"/>
            <a:ext cx="0" cy="343923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331355" y="1937982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75026" y="1937982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606722" y="2988860"/>
            <a:ext cx="846162" cy="1050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914934" y="2995683"/>
            <a:ext cx="846162" cy="1050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331355" y="3521121"/>
            <a:ext cx="7938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33826" y="3070745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557826" y="2681785"/>
            <a:ext cx="5024" cy="234059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9017000" y="2245057"/>
            <a:ext cx="14026" cy="277731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0875" y="5590416"/>
            <a:ext cx="1940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Beginning of the Semester:  READ the Syllabus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55072" y="5590416"/>
            <a:ext cx="1940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End of the Semester: SLEEP for days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2902" y="1482100"/>
            <a:ext cx="18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Paper Distributed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898" y="5108925"/>
            <a:ext cx="1294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1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(yes, not an attempt at humor)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10694" y="5108925"/>
            <a:ext cx="1294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2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(ditto)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69868" y="5108925"/>
            <a:ext cx="1294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3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(ditto, ditto)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69045" y="1477497"/>
            <a:ext cx="112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Due Date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024" name="Oval 1023"/>
          <p:cNvSpPr/>
          <p:nvPr/>
        </p:nvSpPr>
        <p:spPr>
          <a:xfrm>
            <a:off x="5475025" y="2538484"/>
            <a:ext cx="4856329" cy="167429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TextBox 1024"/>
          <p:cNvSpPr txBox="1"/>
          <p:nvPr/>
        </p:nvSpPr>
        <p:spPr>
          <a:xfrm>
            <a:off x="5506113" y="1896758"/>
            <a:ext cx="4893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W H E N   Y O U ‘ R E  W O R K I N G  ON  T H E  P A P E R </a:t>
            </a:r>
            <a:endParaRPr lang="en-US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9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7370" y="491536"/>
            <a:ext cx="413657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Stages of Drafting</a:t>
            </a:r>
          </a:p>
          <a:p>
            <a:endParaRPr lang="fr-FR" dirty="0" smtClean="0"/>
          </a:p>
          <a:p>
            <a:endParaRPr lang="en-US" dirty="0"/>
          </a:p>
          <a:p>
            <a:endParaRPr lang="en-US" sz="4000" dirty="0">
              <a:latin typeface="Garamond" panose="02020404030301010803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19627" y="2183619"/>
            <a:ext cx="9130352" cy="136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849979" y="614126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52450" y="1746889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76450" y="1357929"/>
            <a:ext cx="5024" cy="234059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535624" y="921201"/>
            <a:ext cx="14026" cy="277731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71526" y="158244"/>
            <a:ext cx="18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Paper Distributed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3522" y="3785069"/>
            <a:ext cx="129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1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29318" y="3785069"/>
            <a:ext cx="129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88492" y="3785069"/>
            <a:ext cx="1294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3</a:t>
            </a:r>
          </a:p>
          <a:p>
            <a:pPr algn="ctr"/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7669" y="153641"/>
            <a:ext cx="112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Due Date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24737" y="572902"/>
            <a:ext cx="4893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W H E N   Y O U ‘ R E  W O R K I N G  ON  T H E  P A P E R </a:t>
            </a:r>
            <a:endParaRPr lang="en-US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828510" y="614126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925414" y="1430254"/>
            <a:ext cx="4856329" cy="167429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5118" y="2976316"/>
            <a:ext cx="1788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1: 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183642" y="1780588"/>
            <a:ext cx="4368808" cy="1323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183642" y="3315713"/>
            <a:ext cx="4317012" cy="382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6103" y="3641136"/>
            <a:ext cx="43053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Warm Up—write and delete (10 – 15 minutes)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Transfer research notes to text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; don’t worry about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Write freely, and </a:t>
            </a:r>
            <a:r>
              <a:rPr lang="en-US" sz="2000" b="1" u="sng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let the writing process present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Go back and do more research, check notes, and THINK about ideas that presented themselves in the writing process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4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189" y="179248"/>
            <a:ext cx="74603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Garamond" panose="02020404030301010803" pitchFamily="18" charset="0"/>
              </a:rPr>
              <a:t>Random Thoughts</a:t>
            </a:r>
            <a:r>
              <a:rPr lang="en-US" sz="4000" dirty="0" smtClean="0">
                <a:latin typeface="Garamond" panose="02020404030301010803" pitchFamily="18" charset="0"/>
              </a:rPr>
              <a:t>:  Taking Notes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 smtClean="0"/>
          </a:p>
          <a:p>
            <a:endParaRPr lang="fr-FR" i="1" dirty="0" smtClean="0"/>
          </a:p>
          <a:p>
            <a:endParaRPr lang="en-US" dirty="0"/>
          </a:p>
          <a:p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8189" y="1770925"/>
            <a:ext cx="55273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Dante Alighieri </a:t>
            </a:r>
            <a:r>
              <a:rPr lang="en-US" sz="2400" b="1" dirty="0">
                <a:solidFill>
                  <a:srgbClr val="FF0000"/>
                </a:solidFill>
              </a:rPr>
              <a:t>(1265 – 1321) </a:t>
            </a:r>
            <a:r>
              <a:rPr lang="en-US" sz="2400" dirty="0"/>
              <a:t>came from an </a:t>
            </a:r>
            <a:r>
              <a:rPr lang="en-US" sz="2400" b="1" dirty="0">
                <a:solidFill>
                  <a:srgbClr val="FF0000"/>
                </a:solidFill>
              </a:rPr>
              <a:t>old Florentine noble family </a:t>
            </a:r>
            <a:r>
              <a:rPr lang="en-US" sz="2400" dirty="0"/>
              <a:t>that had </a:t>
            </a:r>
            <a:r>
              <a:rPr lang="en-US" sz="2400" b="1" dirty="0">
                <a:solidFill>
                  <a:srgbClr val="FF0000"/>
                </a:solidFill>
              </a:rPr>
              <a:t>fallen on hard times</a:t>
            </a:r>
            <a:r>
              <a:rPr lang="en-US" sz="2400" dirty="0"/>
              <a:t>.  Although he </a:t>
            </a:r>
            <a:r>
              <a:rPr lang="en-US" sz="2400" b="1" dirty="0">
                <a:solidFill>
                  <a:srgbClr val="FF0000"/>
                </a:solidFill>
              </a:rPr>
              <a:t>had held high political office</a:t>
            </a:r>
            <a:r>
              <a:rPr lang="en-US" sz="2400" dirty="0"/>
              <a:t> in republican Florence, </a:t>
            </a:r>
            <a:r>
              <a:rPr lang="en-US" sz="2400" b="1" dirty="0">
                <a:solidFill>
                  <a:srgbClr val="FF0000"/>
                </a:solidFill>
              </a:rPr>
              <a:t>factional conflict </a:t>
            </a:r>
            <a:r>
              <a:rPr lang="en-US" sz="2400" dirty="0"/>
              <a:t>led to his </a:t>
            </a:r>
            <a:r>
              <a:rPr lang="en-US" sz="2400" b="1" dirty="0">
                <a:solidFill>
                  <a:srgbClr val="FF0000"/>
                </a:solidFill>
              </a:rPr>
              <a:t>exile from the city in 1302</a:t>
            </a:r>
            <a:r>
              <a:rPr lang="en-US" sz="2400" dirty="0"/>
              <a:t>.  Until the end of his life, </a:t>
            </a:r>
            <a:r>
              <a:rPr lang="en-US" sz="2400" b="1" dirty="0">
                <a:solidFill>
                  <a:srgbClr val="FF0000"/>
                </a:solidFill>
              </a:rPr>
              <a:t>Dante hoped to return </a:t>
            </a:r>
            <a:r>
              <a:rPr lang="en-US" sz="2400" dirty="0"/>
              <a:t>to his beloved Florence, but his </a:t>
            </a:r>
            <a:r>
              <a:rPr lang="en-US" sz="2400" b="1" dirty="0">
                <a:solidFill>
                  <a:srgbClr val="FF0000"/>
                </a:solidFill>
              </a:rPr>
              <a:t>wish remained unfulfilled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(</a:t>
            </a:r>
            <a:r>
              <a:rPr lang="en-US" sz="2400" dirty="0"/>
              <a:t>Jackson J. </a:t>
            </a:r>
            <a:r>
              <a:rPr lang="en-US" sz="2400" dirty="0" err="1"/>
              <a:t>Spielvogel</a:t>
            </a:r>
            <a:r>
              <a:rPr lang="en-US" sz="2400" dirty="0"/>
              <a:t>, </a:t>
            </a:r>
            <a:r>
              <a:rPr lang="en-US" sz="2400" i="1" dirty="0"/>
              <a:t>Western Civilization</a:t>
            </a:r>
            <a:r>
              <a:rPr lang="en-US" sz="2400" dirty="0"/>
              <a:t>, 10</a:t>
            </a:r>
            <a:r>
              <a:rPr lang="en-US" sz="2400" baseline="30000" dirty="0"/>
              <a:t>th</a:t>
            </a:r>
            <a:r>
              <a:rPr lang="en-US" sz="2400" dirty="0"/>
              <a:t> edition, p. 322).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19165" y="1009935"/>
            <a:ext cx="54454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About this paragraph: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Too many facts to record them all.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More </a:t>
            </a: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red</a:t>
            </a:r>
            <a:r>
              <a:rPr lang="en-US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than </a:t>
            </a:r>
            <a:r>
              <a:rPr lang="en-US" sz="2800" b="1" dirty="0" smtClean="0">
                <a:latin typeface="Garamond" panose="02020404030301010803" pitchFamily="18" charset="0"/>
              </a:rPr>
              <a:t>black</a:t>
            </a:r>
            <a:r>
              <a:rPr lang="en-US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Select </a:t>
            </a:r>
            <a:r>
              <a:rPr lang="en-US" sz="2800" u="sng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ONE</a:t>
            </a:r>
            <a:r>
              <a:rPr lang="en-US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fact ONLY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Learn how to select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In selecting, you remember it all (not just the selected fact).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Which fact is most important?  IT DEPENDS!!! But force yourself to write down only ONE.</a:t>
            </a:r>
          </a:p>
          <a:p>
            <a:endParaRPr lang="en-US" sz="2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Let’s try it:  PICK ONE.</a:t>
            </a:r>
            <a:endParaRPr lang="en-US" sz="28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7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189" y="179248"/>
            <a:ext cx="74603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Garamond" panose="02020404030301010803" pitchFamily="18" charset="0"/>
              </a:rPr>
              <a:t>Exercise: taking notes</a:t>
            </a:r>
            <a:endParaRPr lang="en-US" sz="400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 smtClean="0"/>
          </a:p>
          <a:p>
            <a:endParaRPr lang="fr-FR" i="1" dirty="0" smtClean="0"/>
          </a:p>
          <a:p>
            <a:endParaRPr lang="en-US" dirty="0"/>
          </a:p>
          <a:p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8189" y="1770925"/>
            <a:ext cx="55273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Dante Alighieri </a:t>
            </a:r>
            <a:r>
              <a:rPr lang="en-US" sz="2400" b="1" dirty="0">
                <a:solidFill>
                  <a:srgbClr val="FF0000"/>
                </a:solidFill>
              </a:rPr>
              <a:t>(1265 – 1321) </a:t>
            </a:r>
            <a:r>
              <a:rPr lang="en-US" sz="2400" dirty="0"/>
              <a:t>came from an </a:t>
            </a:r>
            <a:r>
              <a:rPr lang="en-US" sz="2400" b="1" dirty="0">
                <a:solidFill>
                  <a:srgbClr val="FF0000"/>
                </a:solidFill>
              </a:rPr>
              <a:t>old Florentine noble family </a:t>
            </a:r>
            <a:r>
              <a:rPr lang="en-US" sz="2400" dirty="0"/>
              <a:t>that had </a:t>
            </a:r>
            <a:r>
              <a:rPr lang="en-US" sz="2400" b="1" dirty="0">
                <a:solidFill>
                  <a:srgbClr val="FF0000"/>
                </a:solidFill>
              </a:rPr>
              <a:t>fallen on hard times</a:t>
            </a:r>
            <a:r>
              <a:rPr lang="en-US" sz="2400" dirty="0"/>
              <a:t>.  Although he </a:t>
            </a:r>
            <a:r>
              <a:rPr lang="en-US" sz="2400" b="1" dirty="0">
                <a:solidFill>
                  <a:srgbClr val="FF0000"/>
                </a:solidFill>
              </a:rPr>
              <a:t>had held high political office</a:t>
            </a:r>
            <a:r>
              <a:rPr lang="en-US" sz="2400" dirty="0"/>
              <a:t> in </a:t>
            </a:r>
            <a:r>
              <a:rPr lang="en-US" sz="2400" b="1" dirty="0">
                <a:solidFill>
                  <a:srgbClr val="FF0000"/>
                </a:solidFill>
              </a:rPr>
              <a:t>republican Florence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factional conflict </a:t>
            </a:r>
            <a:r>
              <a:rPr lang="en-US" sz="2400" dirty="0"/>
              <a:t>led to his </a:t>
            </a:r>
            <a:r>
              <a:rPr lang="en-US" sz="2400" b="1" dirty="0">
                <a:solidFill>
                  <a:srgbClr val="FF0000"/>
                </a:solidFill>
              </a:rPr>
              <a:t>exile from the city in 1302</a:t>
            </a:r>
            <a:r>
              <a:rPr lang="en-US" sz="2400" dirty="0"/>
              <a:t>.  Until the end of his life, </a:t>
            </a:r>
            <a:r>
              <a:rPr lang="en-US" sz="2400" b="1" dirty="0">
                <a:solidFill>
                  <a:srgbClr val="FF0000"/>
                </a:solidFill>
              </a:rPr>
              <a:t>Dante hoped to return </a:t>
            </a:r>
            <a:r>
              <a:rPr lang="en-US" sz="2400" dirty="0"/>
              <a:t>to his beloved Florence, but his </a:t>
            </a:r>
            <a:r>
              <a:rPr lang="en-US" sz="2400" b="1" dirty="0">
                <a:solidFill>
                  <a:srgbClr val="FF0000"/>
                </a:solidFill>
              </a:rPr>
              <a:t>wish remained unfulfilled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(</a:t>
            </a:r>
            <a:r>
              <a:rPr lang="en-US" sz="2400" dirty="0"/>
              <a:t>Jackson J. </a:t>
            </a:r>
            <a:r>
              <a:rPr lang="en-US" sz="2400" dirty="0" err="1"/>
              <a:t>Spielvogel</a:t>
            </a:r>
            <a:r>
              <a:rPr lang="en-US" sz="2400" dirty="0"/>
              <a:t>, </a:t>
            </a:r>
            <a:r>
              <a:rPr lang="en-US" sz="2400" i="1" dirty="0"/>
              <a:t>Western Civilization</a:t>
            </a:r>
            <a:r>
              <a:rPr lang="en-US" sz="2400" dirty="0"/>
              <a:t>, 10</a:t>
            </a:r>
            <a:r>
              <a:rPr lang="en-US" sz="2400" baseline="30000" dirty="0"/>
              <a:t>th</a:t>
            </a:r>
            <a:r>
              <a:rPr lang="en-US" sz="2400" dirty="0"/>
              <a:t> edition, p. 322).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19165" y="1009935"/>
            <a:ext cx="54454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Looking at the paragraph to the left, what single note would you take if your paper topic was:</a:t>
            </a:r>
          </a:p>
          <a:p>
            <a:endParaRPr lang="en-US" sz="2800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Political strife in Renaissance Florence</a:t>
            </a:r>
          </a:p>
          <a:p>
            <a:endParaRPr lang="en-US" sz="28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Dante’s family background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Dante’s feelings about Florence</a:t>
            </a:r>
          </a:p>
        </p:txBody>
      </p:sp>
    </p:spTree>
    <p:extLst>
      <p:ext uri="{BB962C8B-B14F-4D97-AF65-F5344CB8AC3E}">
        <p14:creationId xmlns:p14="http://schemas.microsoft.com/office/powerpoint/2010/main" val="136043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7370" y="491536"/>
            <a:ext cx="413657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Stages of Drafting</a:t>
            </a:r>
          </a:p>
          <a:p>
            <a:endParaRPr lang="fr-FR" dirty="0" smtClean="0"/>
          </a:p>
          <a:p>
            <a:endParaRPr lang="en-US" dirty="0"/>
          </a:p>
          <a:p>
            <a:endParaRPr lang="en-US" sz="4000" dirty="0">
              <a:latin typeface="Garamond" panose="02020404030301010803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19627" y="2183619"/>
            <a:ext cx="9130352" cy="136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849979" y="614126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52450" y="1746889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76450" y="1357929"/>
            <a:ext cx="5024" cy="234059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535624" y="921201"/>
            <a:ext cx="14026" cy="277731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71526" y="158244"/>
            <a:ext cx="18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Paper Distributed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3522" y="3785069"/>
            <a:ext cx="129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1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29318" y="3785069"/>
            <a:ext cx="129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88492" y="3785069"/>
            <a:ext cx="1294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3</a:t>
            </a:r>
          </a:p>
          <a:p>
            <a:pPr algn="ctr"/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7669" y="153641"/>
            <a:ext cx="112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Due Date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24737" y="572902"/>
            <a:ext cx="4893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W H E N   Y O U ‘ R E  W O R K I N G  ON  T H E  P A P E R </a:t>
            </a:r>
            <a:endParaRPr lang="en-US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828510" y="614126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925414" y="1430254"/>
            <a:ext cx="4856329" cy="167429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5118" y="2976316"/>
            <a:ext cx="1788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2: 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183642" y="1430254"/>
            <a:ext cx="5892808" cy="1674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183642" y="3315713"/>
            <a:ext cx="5892808" cy="325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6103" y="3623345"/>
            <a:ext cx="43053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Warm Up—write and delete (10 – 15 minutes)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Focus on the argument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Arguments:  Thesis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Arguments:  Topic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Arguments:  Good, developed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Arguments:  VERBS (and the evil of the passive voice)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Arguments:  Sequence of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5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484" y="273172"/>
            <a:ext cx="1092687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Garamond" panose="02020404030301010803" pitchFamily="18" charset="0"/>
              </a:rPr>
              <a:t>Random Thoughts</a:t>
            </a:r>
            <a:r>
              <a:rPr lang="en-US" sz="4000" dirty="0" smtClean="0">
                <a:latin typeface="Garamond" panose="02020404030301010803" pitchFamily="18" charset="0"/>
              </a:rPr>
              <a:t>:  Structure, Style, and Arguments</a:t>
            </a:r>
          </a:p>
          <a:p>
            <a:endParaRPr lang="en-US" sz="4000" dirty="0">
              <a:latin typeface="Garamond" panose="02020404030301010803" pitchFamily="18" charset="0"/>
            </a:endParaRPr>
          </a:p>
          <a:p>
            <a:endParaRPr lang="en-US" sz="400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 smtClean="0"/>
          </a:p>
          <a:p>
            <a:endParaRPr lang="fr-FR" i="1" dirty="0" smtClean="0"/>
          </a:p>
          <a:p>
            <a:endParaRPr lang="en-US" dirty="0"/>
          </a:p>
          <a:p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752" y="980029"/>
            <a:ext cx="111138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Have an argument:  THESIS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Make your argument: FACTS supporting the thesis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But also this: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aramond" panose="02020404030301010803" pitchFamily="18" charset="0"/>
              </a:rPr>
              <a:t>Structure</a:t>
            </a:r>
            <a:r>
              <a:rPr lang="en-US" sz="2400" dirty="0" smtClean="0">
                <a:latin typeface="Garamond" panose="02020404030301010803" pitchFamily="18" charset="0"/>
              </a:rPr>
              <a:t>:</a:t>
            </a:r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Consider your topic sentences (read them in isolation)</a:t>
            </a:r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Consider your paragraphs as key points you make (linked to facts)</a:t>
            </a:r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Consider sections of the body</a:t>
            </a:r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The painfully misunderstood </a:t>
            </a:r>
            <a:r>
              <a:rPr lang="en-US" sz="2400" b="1" u="sng" dirty="0" smtClean="0">
                <a:latin typeface="Garamond" panose="02020404030301010803" pitchFamily="18" charset="0"/>
              </a:rPr>
              <a:t>Conclusion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aramond" panose="02020404030301010803" pitchFamily="18" charset="0"/>
              </a:rPr>
              <a:t>Style</a:t>
            </a:r>
            <a:r>
              <a:rPr lang="en-US" sz="2400" dirty="0" smtClean="0">
                <a:latin typeface="Garamond" panose="02020404030301010803" pitchFamily="18" charset="0"/>
              </a:rPr>
              <a:t>: </a:t>
            </a:r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The evil passive voice</a:t>
            </a:r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Pacing</a:t>
            </a:r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All the other things about grammar that other sessions will discuss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aramond" panose="02020404030301010803" pitchFamily="18" charset="0"/>
              </a:rPr>
              <a:t>Words:</a:t>
            </a:r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Verbs, again verbs</a:t>
            </a:r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But also consider the lesson of 10th-grade English—Why you </a:t>
            </a:r>
            <a:r>
              <a:rPr lang="en-US" sz="2400" u="sng" dirty="0" smtClean="0">
                <a:latin typeface="Garamond" panose="02020404030301010803" pitchFamily="18" charset="0"/>
              </a:rPr>
              <a:t>really</a:t>
            </a:r>
            <a:r>
              <a:rPr lang="en-US" sz="2400" dirty="0" smtClean="0">
                <a:latin typeface="Garamond" panose="02020404030301010803" pitchFamily="18" charset="0"/>
              </a:rPr>
              <a:t> studied poetry!</a:t>
            </a:r>
          </a:p>
          <a:p>
            <a:pPr marL="804863" indent="-342900">
              <a:buFont typeface="Wingdings" panose="05000000000000000000" pitchFamily="2" charset="2"/>
              <a:buChar char="Ø"/>
            </a:pPr>
            <a:endParaRPr lang="en-US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7370" y="491536"/>
            <a:ext cx="413657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Stages of Drafting</a:t>
            </a:r>
          </a:p>
          <a:p>
            <a:endParaRPr lang="fr-FR" dirty="0" smtClean="0"/>
          </a:p>
          <a:p>
            <a:endParaRPr lang="en-US" dirty="0"/>
          </a:p>
          <a:p>
            <a:endParaRPr lang="en-US" sz="4000" dirty="0">
              <a:latin typeface="Garamond" panose="02020404030301010803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19627" y="2183619"/>
            <a:ext cx="9130352" cy="136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849979" y="614126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52450" y="1746889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76450" y="1357929"/>
            <a:ext cx="5024" cy="234059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535624" y="921201"/>
            <a:ext cx="14026" cy="277731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71526" y="158244"/>
            <a:ext cx="18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Paper Distributed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3522" y="3785069"/>
            <a:ext cx="129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1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29318" y="3785069"/>
            <a:ext cx="129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88492" y="3785069"/>
            <a:ext cx="1294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3</a:t>
            </a:r>
          </a:p>
          <a:p>
            <a:pPr algn="ctr"/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7669" y="153641"/>
            <a:ext cx="112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Due Date</a:t>
            </a:r>
            <a:endParaRPr lang="en-US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24737" y="572902"/>
            <a:ext cx="4893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W H E N   Y O U ‘ R E  W O R K I N G  ON  T H E  P A P E R </a:t>
            </a:r>
            <a:endParaRPr lang="en-US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828510" y="614126"/>
            <a:ext cx="0" cy="195163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925414" y="1430254"/>
            <a:ext cx="4856329" cy="167429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5118" y="2976316"/>
            <a:ext cx="1788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Draft 3: 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183642" y="921201"/>
            <a:ext cx="7351982" cy="2183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183642" y="3315714"/>
            <a:ext cx="7366008" cy="307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6103" y="3623345"/>
            <a:ext cx="43053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Warm Up—write and delete (10 – 15 minutes)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The “Dilemma of the Perfect-Looking Printout”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Fixing the </a:t>
            </a:r>
            <a:r>
              <a:rPr lang="en-US" sz="2000" u="sng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argument:  the beauty of cutting and pasting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LINE EDITING</a:t>
            </a:r>
            <a:endParaRPr lang="en-US" sz="2000" u="sng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15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632" y="471636"/>
            <a:ext cx="74603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Garamond" panose="02020404030301010803" pitchFamily="18" charset="0"/>
              </a:rPr>
              <a:t>Random Thoughts</a:t>
            </a:r>
            <a:r>
              <a:rPr lang="en-US" sz="4000" dirty="0" smtClean="0">
                <a:latin typeface="Garamond" panose="02020404030301010803" pitchFamily="18" charset="0"/>
              </a:rPr>
              <a:t>:  Line Editing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 smtClean="0"/>
          </a:p>
          <a:p>
            <a:endParaRPr lang="fr-FR" i="1" dirty="0" smtClean="0"/>
          </a:p>
          <a:p>
            <a:endParaRPr lang="en-US" dirty="0"/>
          </a:p>
          <a:p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552" y="1376656"/>
            <a:ext cx="97581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You’re never done editing; you’ve just reached the deadline</a:t>
            </a:r>
          </a:p>
          <a:p>
            <a:endParaRPr lang="en-US" sz="2800" dirty="0"/>
          </a:p>
          <a:p>
            <a:r>
              <a:rPr lang="en-US" sz="2800" dirty="0" smtClean="0"/>
              <a:t>Quibble with words:  </a:t>
            </a:r>
            <a:r>
              <a:rPr lang="en-US" sz="2800" dirty="0" smtClean="0">
                <a:solidFill>
                  <a:srgbClr val="FF0000"/>
                </a:solidFill>
              </a:rPr>
              <a:t>“Lomonosov asks, “Does not love reign here?” His answer comes in the form of a long and learnèd, though somewhat </a:t>
            </a:r>
            <a:r>
              <a:rPr lang="en-US" sz="2800" strike="sngStrike" dirty="0" smtClean="0"/>
              <a:t>random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strike="sngStrike" dirty="0" smtClean="0"/>
              <a:t>rambling</a:t>
            </a:r>
            <a:r>
              <a:rPr lang="en-US" sz="2800" dirty="0" smtClean="0"/>
              <a:t> </a:t>
            </a:r>
            <a:r>
              <a:rPr lang="en-US" sz="2800" strike="sngStrike" dirty="0" smtClean="0"/>
              <a:t>disconnected</a:t>
            </a:r>
            <a:r>
              <a:rPr lang="en-US" sz="2800" dirty="0" smtClean="0"/>
              <a:t> </a:t>
            </a:r>
            <a:r>
              <a:rPr lang="en-US" sz="2800" strike="sngStrike" dirty="0" smtClean="0"/>
              <a:t>disjointed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jumbled</a:t>
            </a:r>
            <a:r>
              <a:rPr lang="en-US" sz="2800" dirty="0" smtClean="0">
                <a:solidFill>
                  <a:srgbClr val="FF0000"/>
                </a:solidFill>
              </a:rPr>
              <a:t> list of Russia’s </a:t>
            </a:r>
            <a:r>
              <a:rPr lang="en-US" sz="2800" dirty="0" err="1" smtClean="0">
                <a:solidFill>
                  <a:srgbClr val="FF0000"/>
                </a:solidFill>
              </a:rPr>
              <a:t>Edenic</a:t>
            </a:r>
            <a:r>
              <a:rPr lang="en-US" sz="2800" dirty="0" smtClean="0">
                <a:solidFill>
                  <a:srgbClr val="FF0000"/>
                </a:solidFill>
              </a:rPr>
              <a:t> qualities, drawing on classical tales of both nature and love.”</a:t>
            </a:r>
          </a:p>
          <a:p>
            <a:endParaRPr lang="en-US" sz="2800" dirty="0"/>
          </a:p>
          <a:p>
            <a:r>
              <a:rPr lang="en-US" sz="2800" dirty="0" smtClean="0"/>
              <a:t>Macro and micro editing:  Moving parts and quibbling with words</a:t>
            </a:r>
          </a:p>
          <a:p>
            <a:endParaRPr lang="en-US" sz="2800" dirty="0"/>
          </a:p>
          <a:p>
            <a:r>
              <a:rPr lang="en-US" sz="2800" dirty="0" smtClean="0"/>
              <a:t>YOU’RE NEVER FINISHED, BUT DON’T STOP UNTIL THE DEADLINE SAYS YOU MUST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338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4359</TotalTime>
  <Words>1070</Words>
  <Application>Microsoft Office PowerPoint</Application>
  <PresentationFormat>Widescreen</PresentationFormat>
  <Paragraphs>153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Wingdings</vt:lpstr>
      <vt:lpstr>Office Theme</vt:lpstr>
      <vt:lpstr>Moving Your Organization Forward, Or:  Some Seemingly Random Thoughts on Organizing Your Writing and Writing Process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Moving Your Organization Forward, Or:  Some Seemingly Random Thoughts on Organizing Your Writing and Writing Process </vt:lpstr>
    </vt:vector>
  </TitlesOfParts>
  <Company>Westminster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101 Civilization to 1715</dc:title>
  <dc:creator>Russell E. Martin</dc:creator>
  <cp:lastModifiedBy>Russell E. Martin</cp:lastModifiedBy>
  <cp:revision>75</cp:revision>
  <dcterms:created xsi:type="dcterms:W3CDTF">2019-08-28T12:19:55Z</dcterms:created>
  <dcterms:modified xsi:type="dcterms:W3CDTF">2022-02-07T18:45:23Z</dcterms:modified>
</cp:coreProperties>
</file>