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63" r:id="rId5"/>
    <p:sldId id="323" r:id="rId6"/>
    <p:sldId id="278" r:id="rId7"/>
    <p:sldId id="301" r:id="rId8"/>
    <p:sldId id="280" r:id="rId9"/>
    <p:sldId id="281" r:id="rId10"/>
    <p:sldId id="282" r:id="rId11"/>
    <p:sldId id="324" r:id="rId12"/>
    <p:sldId id="325" r:id="rId13"/>
    <p:sldId id="279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Jackson" initials="RJ" lastIdx="1" clrIdx="0">
    <p:extLst>
      <p:ext uri="{19B8F6BF-5375-455C-9EA6-DF929625EA0E}">
        <p15:presenceInfo xmlns:p15="http://schemas.microsoft.com/office/powerpoint/2012/main" userId="Rachel Jack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84626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7911-A04F-46F7-8856-4CA4B8A58A4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F4D3-D3F6-441C-9821-9998E746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7EDD1-0ED9-484D-86DC-92233B918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7EDD1-0ED9-484D-86DC-92233B918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8A4DB-5B59-9847-87F3-F209E231E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MAKING TEAMWORK-INTENSIVE COURSES WORK: LOGISTICS THAT PROMOTE TEAMS, NOT JUST GROUPS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70BC7-CC7C-2445-B8D5-A1181676B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all" dirty="0"/>
              <a:t>PREPARING STUDENTS FOR THE 21ST CENTURY WORKFORCE:</a:t>
            </a:r>
            <a:br>
              <a:rPr lang="en-US" cap="all" dirty="0"/>
            </a:br>
            <a:r>
              <a:rPr lang="en-US" cap="all" dirty="0"/>
              <a:t>VIRTUAL WORKSHOP ON CROSS-DISCIPLINARY, TEAM- AND PROJECT-BASED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1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Student teams meet outside of class to discuss project ideas and communicate their areas of expertise (e.g., what does each subgroup bring to the overall team).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2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Instructors and students meet again to finalize project goals and timelines.</a:t>
            </a:r>
          </a:p>
          <a:p>
            <a:pPr>
              <a:lnSpc>
                <a:spcPct val="90000"/>
              </a:lnSpc>
            </a:pPr>
            <a:r>
              <a:rPr lang="en-US" sz="2400" b="1" u="sng" dirty="0"/>
              <a:t>Project:</a:t>
            </a:r>
            <a:r>
              <a:rPr lang="en-US" sz="2400" dirty="0"/>
              <a:t> Soil samples from distinct land-use geographic locations will be gathered and analyzed for chemical analytes to determine if a correlation exists between chemical content and specific plant species present at those locations.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01477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3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CHEM students instruct GEOG students on field/soil sampling techniques and provide sampling equipment.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4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GEOG students gather field samples and data from a project area.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GEOG students provide samples to CHEM students, and report on sampling methods and field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62313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5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CHEM students analyze soil samples in lab for salt and metal levels.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CHEM students report to GEOG student on materials, methods, and final lab results.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6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Teams meet to discuss overall project results and methodology and assign tasks for final report/presentation.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Benchmark 7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Teams present final project results to the course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87965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Teamwork-Intensive Course Mapping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2057400"/>
            <a:ext cx="9228772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As a group, describe a project that could be tackled by a cross-disciplinary team.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Working with your group, identify courses or course pairings to facilitate the project(s) chosen in step 1.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As a team, map out a general timeline or set of benchmarks that students should adhere to in order to complete a project.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Be ready to report your ideas to the groups.</a:t>
            </a:r>
          </a:p>
        </p:txBody>
      </p:sp>
    </p:spTree>
    <p:extLst>
      <p:ext uri="{BB962C8B-B14F-4D97-AF65-F5344CB8AC3E}">
        <p14:creationId xmlns:p14="http://schemas.microsoft.com/office/powerpoint/2010/main" val="301679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DCE2A7-CB3A-4AB6-94A9-5BD9D6C76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6" r="16071" b="-1"/>
          <a:stretch/>
        </p:blipFill>
        <p:spPr>
          <a:xfrm>
            <a:off x="6099048" y="10"/>
            <a:ext cx="6099048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9B129-DE44-44EB-BFFC-18D96A96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68" y="2062480"/>
            <a:ext cx="5004959" cy="1259840"/>
          </a:xfrm>
        </p:spPr>
        <p:txBody>
          <a:bodyPr anchor="b">
            <a:normAutofit/>
          </a:bodyPr>
          <a:lstStyle/>
          <a:p>
            <a:r>
              <a:rPr lang="en-US" sz="7200" dirty="0"/>
              <a:t>Share-back</a:t>
            </a:r>
          </a:p>
        </p:txBody>
      </p:sp>
    </p:spTree>
    <p:extLst>
      <p:ext uri="{BB962C8B-B14F-4D97-AF65-F5344CB8AC3E}">
        <p14:creationId xmlns:p14="http://schemas.microsoft.com/office/powerpoint/2010/main" val="339596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3FA4-7D7A-4D3B-A07F-4A2309F9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Closing Reflection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5C5F3-921B-4CA8-86DE-D037DA88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b="17515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9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299B-BD0C-4C82-8FAE-A5E9EDB9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4"/>
            <a:ext cx="10515600" cy="1325563"/>
          </a:xfrm>
        </p:spPr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A0B4C-EC5F-458A-B978-E282DA51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036"/>
            <a:ext cx="10515600" cy="4713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this breakout session, we will focus on strategies to help facilitate the implementation of teams and projects from a course or courses that have a boundary of disciplinary knowledge.</a:t>
            </a:r>
          </a:p>
          <a:p>
            <a:pPr marL="0" indent="0">
              <a:buNone/>
            </a:pPr>
            <a:r>
              <a:rPr lang="en-US" sz="2400" dirty="0"/>
              <a:t>At this point in the Professional Teamwork and Leadership minor, students should have successfully navigated the core courses and are ready to participate in the applications of teamwork-intensive course. Their core intra- and interprofessional skills will be well honed to practice in their major.</a:t>
            </a:r>
          </a:p>
          <a:p>
            <a:pPr marL="0" indent="0">
              <a:buNone/>
            </a:pPr>
            <a:r>
              <a:rPr lang="en-US" sz="2400" dirty="0"/>
              <a:t>After a brief discussion of concepts and an example of a teamwork-intensive course collaboration, we’ll break into smaller groups for generating project ideas and outlining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26861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 descr="Three domains of student skills: cognitive, intrapersonal, and interpersonal.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all" dirty="0"/>
              <a:t>THREE DOMAINS OF STUDENT SKILLS</a:t>
            </a: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0236029-98CD-49FD-A5DD-BD35CBAF5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4" y="2147887"/>
            <a:ext cx="7579943" cy="37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BA46-E58F-4D33-A7E6-1506E57A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vs.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1858-649B-48F9-BBC8-9DBB4242F5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Groups</a:t>
            </a:r>
          </a:p>
          <a:p>
            <a:r>
              <a:rPr lang="en-US" dirty="0"/>
              <a:t>Mainly focused on dividing a workload between members of a similar experience or discipline.</a:t>
            </a:r>
          </a:p>
          <a:p>
            <a:r>
              <a:rPr lang="en-US" dirty="0"/>
              <a:t>Example: A workgroup of financial analysts preparing a budget forecast for a particular industrial sector. Each group member may be responsible for a specific task, and a final report is collated from individual findings.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91DC5-0B4A-4D4B-856B-B2AE31679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Teams</a:t>
            </a:r>
          </a:p>
          <a:p>
            <a:r>
              <a:rPr lang="en-US" dirty="0"/>
              <a:t>Comprised of members from two or more disciplines or areas of expertise to solve a problem or deliver a product. </a:t>
            </a:r>
          </a:p>
          <a:p>
            <a:r>
              <a:rPr lang="en-US" dirty="0"/>
              <a:t>Example: Bringing a new drug to market requires expertise from people in chemical, medical, legal/regulatory, marketing, and financial disciplines (just to name a few).</a:t>
            </a:r>
          </a:p>
        </p:txBody>
      </p:sp>
    </p:spTree>
    <p:extLst>
      <p:ext uri="{BB962C8B-B14F-4D97-AF65-F5344CB8AC3E}">
        <p14:creationId xmlns:p14="http://schemas.microsoft.com/office/powerpoint/2010/main" val="29968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Teamwork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48"/>
            <a:ext cx="10515600" cy="5113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/>
              <a:t>Boundary of Disciplinary Knowledge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Teamwork can be enhanced by embedded a project that includes a boundary of disciplinary knowledge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Where not every student has the information to solve the entire project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Requires team members to communicate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Teamwork-intensive course: ideally a junior-level (300) course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Two-course model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One-course model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We’ll look at a two-course model, but a one-course model is possible if there is a boundary of disciplinary knowledge that exists between the team members.</a:t>
            </a:r>
          </a:p>
        </p:txBody>
      </p:sp>
    </p:spTree>
    <p:extLst>
      <p:ext uri="{BB962C8B-B14F-4D97-AF65-F5344CB8AC3E}">
        <p14:creationId xmlns:p14="http://schemas.microsoft.com/office/powerpoint/2010/main" val="24458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In Spring 2019, a cross-disciplinary teamwork-intensive pilot course was created between Analytical Chemistry II (CHEM 326) and Biogeography for Environmental Managers (GEOG/RP 345).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a pilot course, none of the students in CHEM 326 and GEOG 345 were exposed to the core courses or concepts.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300-level course collaboration was borne out of an ongoing grant-funded project of Dr. McElroy (CHEM) and Dr. Okey (GEOG/RP).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Class sizes:  CHEM 326 = 5;  GEOG 345 = 10</a:t>
            </a:r>
          </a:p>
        </p:txBody>
      </p:sp>
    </p:spTree>
    <p:extLst>
      <p:ext uri="{BB962C8B-B14F-4D97-AF65-F5344CB8AC3E}">
        <p14:creationId xmlns:p14="http://schemas.microsoft.com/office/powerpoint/2010/main" val="193345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40498-3106-4D3B-A534-A4261731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38" y="3139497"/>
            <a:ext cx="2703175" cy="270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3FD51B-ECC9-4509-A046-3CEB0AB5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486" y="3139496"/>
            <a:ext cx="2703175" cy="2703175"/>
          </a:xfrm>
          <a:prstGeom prst="rect">
            <a:avLst/>
          </a:prstGeom>
        </p:spPr>
      </p:pic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of Disciplinary Knowledge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0515600" cy="4782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8910" indent="0">
              <a:buClr>
                <a:schemeClr val="dk1"/>
              </a:buClr>
              <a:buSzPts val="1600"/>
              <a:buNone/>
            </a:pPr>
            <a:r>
              <a:rPr lang="en-US" sz="3200" b="1" dirty="0">
                <a:solidFill>
                  <a:schemeClr val="bg2"/>
                </a:solidFill>
              </a:rPr>
              <a:t>Can be within one course or between two courses.</a:t>
            </a:r>
            <a:br>
              <a:rPr lang="en-US" sz="3200" b="1" dirty="0">
                <a:solidFill>
                  <a:schemeClr val="bg2"/>
                </a:solidFill>
              </a:rPr>
            </a:br>
            <a:r>
              <a:rPr lang="en-US" sz="3200" b="1" dirty="0">
                <a:solidFill>
                  <a:schemeClr val="bg2"/>
                </a:solidFill>
              </a:rPr>
              <a:t> </a:t>
            </a:r>
            <a:endParaRPr lang="en-US" sz="2133" dirty="0">
              <a:solidFill>
                <a:schemeClr val="bg2"/>
              </a:solidFill>
            </a:endParaRPr>
          </a:p>
          <a:p>
            <a:pPr marL="227965" indent="-227965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8B332-74F5-4AB9-BF89-2B037F457760}"/>
              </a:ext>
            </a:extLst>
          </p:cNvPr>
          <p:cNvSpPr/>
          <p:nvPr/>
        </p:nvSpPr>
        <p:spPr>
          <a:xfrm>
            <a:off x="6096000" y="4210492"/>
            <a:ext cx="58424" cy="2191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1">
            <a:extLst>
              <a:ext uri="{FF2B5EF4-FFF2-40B4-BE49-F238E27FC236}">
                <a16:creationId xmlns:a16="http://schemas.microsoft.com/office/drawing/2014/main" id="{77AFBD6C-AB54-0745-9059-62DF202A7778}"/>
              </a:ext>
            </a:extLst>
          </p:cNvPr>
          <p:cNvSpPr txBox="1">
            <a:spLocks/>
          </p:cNvSpPr>
          <p:nvPr/>
        </p:nvSpPr>
        <p:spPr>
          <a:xfrm>
            <a:off x="1954812" y="6038102"/>
            <a:ext cx="2575626" cy="897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2"/>
                </a:solidFill>
              </a:rPr>
              <a:t>Chemistry</a:t>
            </a:r>
          </a:p>
        </p:txBody>
      </p:sp>
      <p:sp>
        <p:nvSpPr>
          <p:cNvPr id="9" name="Content Placeholder 51">
            <a:extLst>
              <a:ext uri="{FF2B5EF4-FFF2-40B4-BE49-F238E27FC236}">
                <a16:creationId xmlns:a16="http://schemas.microsoft.com/office/drawing/2014/main" id="{D45BD389-5596-614D-8F59-48E553D15CA8}"/>
              </a:ext>
            </a:extLst>
          </p:cNvPr>
          <p:cNvSpPr txBox="1">
            <a:spLocks/>
          </p:cNvSpPr>
          <p:nvPr/>
        </p:nvSpPr>
        <p:spPr>
          <a:xfrm>
            <a:off x="8206260" y="6038102"/>
            <a:ext cx="2575626" cy="897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2"/>
                </a:solidFill>
              </a:rPr>
              <a:t>Geography</a:t>
            </a:r>
          </a:p>
        </p:txBody>
      </p:sp>
      <p:sp>
        <p:nvSpPr>
          <p:cNvPr id="10" name="Content Placeholder 51">
            <a:extLst>
              <a:ext uri="{FF2B5EF4-FFF2-40B4-BE49-F238E27FC236}">
                <a16:creationId xmlns:a16="http://schemas.microsoft.com/office/drawing/2014/main" id="{C24615FC-50D7-1F43-AE78-7CD5E8426E9F}"/>
              </a:ext>
            </a:extLst>
          </p:cNvPr>
          <p:cNvSpPr txBox="1">
            <a:spLocks/>
          </p:cNvSpPr>
          <p:nvPr/>
        </p:nvSpPr>
        <p:spPr>
          <a:xfrm>
            <a:off x="2398411" y="2869272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Intra</a:t>
            </a:r>
          </a:p>
        </p:txBody>
      </p:sp>
      <p:sp>
        <p:nvSpPr>
          <p:cNvPr id="11" name="Content Placeholder 51">
            <a:extLst>
              <a:ext uri="{FF2B5EF4-FFF2-40B4-BE49-F238E27FC236}">
                <a16:creationId xmlns:a16="http://schemas.microsoft.com/office/drawing/2014/main" id="{6F0B8FAD-2823-554E-90EB-0102BE296D31}"/>
              </a:ext>
            </a:extLst>
          </p:cNvPr>
          <p:cNvSpPr txBox="1">
            <a:spLocks/>
          </p:cNvSpPr>
          <p:nvPr/>
        </p:nvSpPr>
        <p:spPr>
          <a:xfrm>
            <a:off x="8595150" y="2833549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Intra</a:t>
            </a:r>
          </a:p>
        </p:txBody>
      </p:sp>
      <p:sp>
        <p:nvSpPr>
          <p:cNvPr id="12" name="Content Placeholder 51">
            <a:extLst>
              <a:ext uri="{FF2B5EF4-FFF2-40B4-BE49-F238E27FC236}">
                <a16:creationId xmlns:a16="http://schemas.microsoft.com/office/drawing/2014/main" id="{32473530-09B4-3A4F-A287-A6FB140463C0}"/>
              </a:ext>
            </a:extLst>
          </p:cNvPr>
          <p:cNvSpPr txBox="1">
            <a:spLocks/>
          </p:cNvSpPr>
          <p:nvPr/>
        </p:nvSpPr>
        <p:spPr>
          <a:xfrm>
            <a:off x="7597221" y="5424040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Inter</a:t>
            </a:r>
          </a:p>
        </p:txBody>
      </p:sp>
      <p:sp>
        <p:nvSpPr>
          <p:cNvPr id="13" name="Content Placeholder 51">
            <a:extLst>
              <a:ext uri="{FF2B5EF4-FFF2-40B4-BE49-F238E27FC236}">
                <a16:creationId xmlns:a16="http://schemas.microsoft.com/office/drawing/2014/main" id="{60B612B5-09B9-254B-9EDA-485FEDE9EA7E}"/>
              </a:ext>
            </a:extLst>
          </p:cNvPr>
          <p:cNvSpPr txBox="1">
            <a:spLocks/>
          </p:cNvSpPr>
          <p:nvPr/>
        </p:nvSpPr>
        <p:spPr>
          <a:xfrm>
            <a:off x="1281998" y="5424039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Inter</a:t>
            </a:r>
          </a:p>
        </p:txBody>
      </p:sp>
      <p:sp>
        <p:nvSpPr>
          <p:cNvPr id="14" name="Content Placeholder 51">
            <a:extLst>
              <a:ext uri="{FF2B5EF4-FFF2-40B4-BE49-F238E27FC236}">
                <a16:creationId xmlns:a16="http://schemas.microsoft.com/office/drawing/2014/main" id="{E482F484-B06B-D042-8AB9-CEC0B77EA95C}"/>
              </a:ext>
            </a:extLst>
          </p:cNvPr>
          <p:cNvSpPr txBox="1">
            <a:spLocks/>
          </p:cNvSpPr>
          <p:nvPr/>
        </p:nvSpPr>
        <p:spPr>
          <a:xfrm>
            <a:off x="3743769" y="5832587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Cognitive</a:t>
            </a:r>
          </a:p>
        </p:txBody>
      </p:sp>
      <p:sp>
        <p:nvSpPr>
          <p:cNvPr id="15" name="Content Placeholder 51">
            <a:extLst>
              <a:ext uri="{FF2B5EF4-FFF2-40B4-BE49-F238E27FC236}">
                <a16:creationId xmlns:a16="http://schemas.microsoft.com/office/drawing/2014/main" id="{FBF37047-B33D-5A4B-ACA5-7E3B0799D371}"/>
              </a:ext>
            </a:extLst>
          </p:cNvPr>
          <p:cNvSpPr txBox="1">
            <a:spLocks/>
          </p:cNvSpPr>
          <p:nvPr/>
        </p:nvSpPr>
        <p:spPr>
          <a:xfrm>
            <a:off x="9967575" y="5776539"/>
            <a:ext cx="1345628" cy="54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Cognitive</a:t>
            </a:r>
          </a:p>
        </p:txBody>
      </p:sp>
      <p:sp>
        <p:nvSpPr>
          <p:cNvPr id="16" name="Content Placeholder 51">
            <a:extLst>
              <a:ext uri="{FF2B5EF4-FFF2-40B4-BE49-F238E27FC236}">
                <a16:creationId xmlns:a16="http://schemas.microsoft.com/office/drawing/2014/main" id="{0C8E6F57-CAAD-BB4E-8595-8ADD4CA48D7E}"/>
              </a:ext>
            </a:extLst>
          </p:cNvPr>
          <p:cNvSpPr txBox="1">
            <a:spLocks/>
          </p:cNvSpPr>
          <p:nvPr/>
        </p:nvSpPr>
        <p:spPr>
          <a:xfrm>
            <a:off x="3655582" y="2151896"/>
            <a:ext cx="4851380" cy="540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bg2"/>
                </a:solidFill>
              </a:rPr>
              <a:t>Soil Analysis Project</a:t>
            </a:r>
          </a:p>
        </p:txBody>
      </p:sp>
      <p:sp>
        <p:nvSpPr>
          <p:cNvPr id="17" name="Content Placeholder 51">
            <a:extLst>
              <a:ext uri="{FF2B5EF4-FFF2-40B4-BE49-F238E27FC236}">
                <a16:creationId xmlns:a16="http://schemas.microsoft.com/office/drawing/2014/main" id="{C197126B-233B-634F-B9D6-A87530AD5B68}"/>
              </a:ext>
            </a:extLst>
          </p:cNvPr>
          <p:cNvSpPr txBox="1">
            <a:spLocks/>
          </p:cNvSpPr>
          <p:nvPr/>
        </p:nvSpPr>
        <p:spPr>
          <a:xfrm>
            <a:off x="4793459" y="2622913"/>
            <a:ext cx="2575626" cy="897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910" indent="0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2"/>
                </a:solidFill>
              </a:rPr>
              <a:t>Entire Team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6C0CE-EB87-46A2-84AA-10B962EAE0F3}"/>
              </a:ext>
            </a:extLst>
          </p:cNvPr>
          <p:cNvSpPr txBox="1"/>
          <p:nvPr/>
        </p:nvSpPr>
        <p:spPr>
          <a:xfrm>
            <a:off x="5449167" y="3382570"/>
            <a:ext cx="1578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Boundary of </a:t>
            </a:r>
          </a:p>
          <a:p>
            <a:r>
              <a:rPr lang="en-US" b="1" dirty="0">
                <a:solidFill>
                  <a:schemeClr val="accent1"/>
                </a:solidFill>
              </a:rPr>
              <a:t>Disciplinary </a:t>
            </a:r>
          </a:p>
          <a:p>
            <a:r>
              <a:rPr lang="en-US" b="1" dirty="0">
                <a:solidFill>
                  <a:schemeClr val="accent1"/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44506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Initial Project Meeting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CHEM 326 and GEOG 345 students and both instructors met during a GEOG 345 lecture to discuss the project overview and form/introduce teams.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Three teams were formed from 15 students:</a:t>
            </a:r>
          </a:p>
          <a:p>
            <a:pPr marL="914389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2 CHEM + 4 GEOG</a:t>
            </a:r>
          </a:p>
          <a:p>
            <a:pPr marL="914389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2 CHEM + 3 GEOG</a:t>
            </a:r>
          </a:p>
          <a:p>
            <a:pPr marL="914389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1 CHEM + 3 GEOG</a:t>
            </a:r>
          </a:p>
        </p:txBody>
      </p:sp>
    </p:spTree>
    <p:extLst>
      <p:ext uri="{BB962C8B-B14F-4D97-AF65-F5344CB8AC3E}">
        <p14:creationId xmlns:p14="http://schemas.microsoft.com/office/powerpoint/2010/main" val="76107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C2911-7150-4BA0-AA7B-93BCD69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Cross-disciplinary Teamwork Course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C3BB5-2667-4A97-B6CF-13D174282B9A}"/>
              </a:ext>
            </a:extLst>
          </p:cNvPr>
          <p:cNvSpPr txBox="1">
            <a:spLocks/>
          </p:cNvSpPr>
          <p:nvPr/>
        </p:nvSpPr>
        <p:spPr>
          <a:xfrm>
            <a:off x="839788" y="1690690"/>
            <a:ext cx="9228772" cy="4178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Initial Project Meeting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instructors provided guidance on what each discipline was capable of providing to a project, and they provided students with several project options to discuss. Students were provided the team contract.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 teams provided member lists and contacts and scheduled their next team meeting to be attended on their own time, out of class.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Students were instructed to keep a journal/log of their experiences and meeting notes throughout the project.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semester timeline was discussed and next all-team meeting scheduled.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32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878</Words>
  <Application>Microsoft Office PowerPoint</Application>
  <PresentationFormat>Widescreen</PresentationFormat>
  <Paragraphs>85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Franklin Gothic Demi</vt:lpstr>
      <vt:lpstr>Office Theme</vt:lpstr>
      <vt:lpstr>MAKING TEAMWORK-INTENSIVE COURSES WORK: LOGISTICS THAT PROMOTE TEAMS, NOT JUST GROUPS</vt:lpstr>
      <vt:lpstr>Description</vt:lpstr>
      <vt:lpstr>THREE DOMAINS OF STUDENT SKILLS</vt:lpstr>
      <vt:lpstr>GROUPS vs. TEAMS</vt:lpstr>
      <vt:lpstr>Facilitating Teamwork</vt:lpstr>
      <vt:lpstr>Cross-disciplinary Teamwork Course Example</vt:lpstr>
      <vt:lpstr>Boundary of Disciplinary Knowledge</vt:lpstr>
      <vt:lpstr>Cross-disciplinary Teamwork Course Example</vt:lpstr>
      <vt:lpstr>Cross-disciplinary Teamwork Course Example</vt:lpstr>
      <vt:lpstr>Cross-disciplinary Teamwork Course Example</vt:lpstr>
      <vt:lpstr>Cross-disciplinary Teamwork Course Example</vt:lpstr>
      <vt:lpstr>Cross-disciplinary Teamwork Course Example</vt:lpstr>
      <vt:lpstr>Teamwork-Intensive Course Mapping</vt:lpstr>
      <vt:lpstr>Share-back</vt:lpstr>
      <vt:lpstr>Closing 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GENERAL EDUCATION REQUIREMENTS TO TEACH BASIC TEAMWORK AND LEADERSHIP SKILLS</dc:title>
  <dc:creator>Rachel Jackson</dc:creator>
  <cp:lastModifiedBy>Helen M. Boylan Funari</cp:lastModifiedBy>
  <cp:revision>21</cp:revision>
  <dcterms:created xsi:type="dcterms:W3CDTF">2020-07-17T16:15:33Z</dcterms:created>
  <dcterms:modified xsi:type="dcterms:W3CDTF">2020-07-31T01:30:19Z</dcterms:modified>
</cp:coreProperties>
</file>