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05" r:id="rId2"/>
    <p:sldId id="401" r:id="rId3"/>
    <p:sldId id="259" r:id="rId4"/>
    <p:sldId id="470" r:id="rId5"/>
    <p:sldId id="337" r:id="rId6"/>
    <p:sldId id="467" r:id="rId7"/>
    <p:sldId id="472" r:id="rId8"/>
    <p:sldId id="473" r:id="rId9"/>
    <p:sldId id="422" r:id="rId10"/>
    <p:sldId id="425" r:id="rId11"/>
    <p:sldId id="419" r:id="rId12"/>
    <p:sldId id="420" r:id="rId13"/>
    <p:sldId id="354" r:id="rId14"/>
    <p:sldId id="441" r:id="rId15"/>
    <p:sldId id="355" r:id="rId16"/>
    <p:sldId id="356" r:id="rId17"/>
    <p:sldId id="357" r:id="rId18"/>
    <p:sldId id="358" r:id="rId19"/>
    <p:sldId id="443" r:id="rId20"/>
    <p:sldId id="487"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FF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17" autoAdjust="0"/>
    <p:restoredTop sz="94660"/>
  </p:normalViewPr>
  <p:slideViewPr>
    <p:cSldViewPr snapToGrid="0">
      <p:cViewPr varScale="1">
        <p:scale>
          <a:sx n="73" d="100"/>
          <a:sy n="73" d="100"/>
        </p:scale>
        <p:origin x="210"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1DE19A5-1BBA-43BC-9961-1C5060FC95B3}" type="doc">
      <dgm:prSet loTypeId="urn:microsoft.com/office/officeart/2005/8/layout/cycle3" loCatId="cycle" qsTypeId="urn:microsoft.com/office/officeart/2005/8/quickstyle/simple1" qsCatId="simple" csTypeId="urn:microsoft.com/office/officeart/2005/8/colors/accent1_2" csCatId="accent1" phldr="1"/>
      <dgm:spPr/>
      <dgm:t>
        <a:bodyPr/>
        <a:lstStyle/>
        <a:p>
          <a:endParaRPr lang="en-US"/>
        </a:p>
      </dgm:t>
    </dgm:pt>
    <dgm:pt modelId="{9127DF21-60D6-4BCA-BD2B-64459D0B4E1E}">
      <dgm:prSet phldrT="[Text]"/>
      <dgm:spPr/>
      <dgm:t>
        <a:bodyPr/>
        <a:lstStyle/>
        <a:p>
          <a:r>
            <a:rPr lang="en-US" b="1" dirty="0" smtClean="0"/>
            <a:t>ANALYSIS</a:t>
          </a:r>
          <a:endParaRPr lang="en-US" b="1" dirty="0"/>
        </a:p>
      </dgm:t>
    </dgm:pt>
    <dgm:pt modelId="{048AD5F7-65FC-4E9E-A164-325EFB62708A}" type="parTrans" cxnId="{384DBCEF-853B-4EB3-BD1E-C812D1679574}">
      <dgm:prSet/>
      <dgm:spPr/>
      <dgm:t>
        <a:bodyPr/>
        <a:lstStyle/>
        <a:p>
          <a:endParaRPr lang="en-US"/>
        </a:p>
      </dgm:t>
    </dgm:pt>
    <dgm:pt modelId="{B3087A5D-8409-4CE4-ADF6-0899FDE3360B}" type="sibTrans" cxnId="{384DBCEF-853B-4EB3-BD1E-C812D1679574}">
      <dgm:prSet/>
      <dgm:spPr/>
      <dgm:t>
        <a:bodyPr/>
        <a:lstStyle/>
        <a:p>
          <a:endParaRPr lang="en-US"/>
        </a:p>
      </dgm:t>
    </dgm:pt>
    <dgm:pt modelId="{5D1979F4-7CC9-4BF6-B43D-F410B4F2CF8E}">
      <dgm:prSet phldrT="[Text]"/>
      <dgm:spPr/>
      <dgm:t>
        <a:bodyPr/>
        <a:lstStyle/>
        <a:p>
          <a:r>
            <a:rPr lang="en-US" b="1" dirty="0" smtClean="0">
              <a:solidFill>
                <a:srgbClr val="FFFF00"/>
              </a:solidFill>
            </a:rPr>
            <a:t>DISCOVERY</a:t>
          </a:r>
          <a:endParaRPr lang="en-US" b="1" dirty="0">
            <a:solidFill>
              <a:srgbClr val="FFFF00"/>
            </a:solidFill>
          </a:endParaRPr>
        </a:p>
      </dgm:t>
    </dgm:pt>
    <dgm:pt modelId="{7D01EF43-2FAF-48AC-BBCB-F9513EAA6B6E}" type="parTrans" cxnId="{312FCEF9-A544-4202-9D6A-F2483F50C6B1}">
      <dgm:prSet/>
      <dgm:spPr/>
      <dgm:t>
        <a:bodyPr/>
        <a:lstStyle/>
        <a:p>
          <a:endParaRPr lang="en-US"/>
        </a:p>
      </dgm:t>
    </dgm:pt>
    <dgm:pt modelId="{9C85996D-2845-481B-B382-775024C59B8F}" type="sibTrans" cxnId="{312FCEF9-A544-4202-9D6A-F2483F50C6B1}">
      <dgm:prSet/>
      <dgm:spPr/>
      <dgm:t>
        <a:bodyPr/>
        <a:lstStyle/>
        <a:p>
          <a:endParaRPr lang="en-US"/>
        </a:p>
      </dgm:t>
    </dgm:pt>
    <dgm:pt modelId="{DBBD53A4-AEBA-4C18-9748-C3ADE70B42E3}">
      <dgm:prSet phldrT="[Text]"/>
      <dgm:spPr/>
      <dgm:t>
        <a:bodyPr/>
        <a:lstStyle/>
        <a:p>
          <a:r>
            <a:rPr lang="en-US" b="1" dirty="0" smtClean="0">
              <a:solidFill>
                <a:srgbClr val="66FF33"/>
              </a:solidFill>
            </a:rPr>
            <a:t>HYPOTHESIS</a:t>
          </a:r>
          <a:endParaRPr lang="en-US" b="1" dirty="0">
            <a:solidFill>
              <a:srgbClr val="66FF33"/>
            </a:solidFill>
          </a:endParaRPr>
        </a:p>
      </dgm:t>
    </dgm:pt>
    <dgm:pt modelId="{13CAAA79-037F-47C5-96E2-D5C72828AFE6}" type="parTrans" cxnId="{DC44F36A-A154-4626-94A2-D01A6439C36E}">
      <dgm:prSet/>
      <dgm:spPr/>
      <dgm:t>
        <a:bodyPr/>
        <a:lstStyle/>
        <a:p>
          <a:endParaRPr lang="en-US"/>
        </a:p>
      </dgm:t>
    </dgm:pt>
    <dgm:pt modelId="{51EC0A24-35A6-4384-B82C-5A27EABDC37E}" type="sibTrans" cxnId="{DC44F36A-A154-4626-94A2-D01A6439C36E}">
      <dgm:prSet/>
      <dgm:spPr/>
      <dgm:t>
        <a:bodyPr/>
        <a:lstStyle/>
        <a:p>
          <a:endParaRPr lang="en-US"/>
        </a:p>
      </dgm:t>
    </dgm:pt>
    <dgm:pt modelId="{B6635404-A83C-46F2-8848-2F51BF857071}">
      <dgm:prSet phldrT="[Text]"/>
      <dgm:spPr/>
      <dgm:t>
        <a:bodyPr/>
        <a:lstStyle/>
        <a:p>
          <a:r>
            <a:rPr lang="en-US" b="1" dirty="0" smtClean="0">
              <a:solidFill>
                <a:srgbClr val="FFC000"/>
              </a:solidFill>
            </a:rPr>
            <a:t>EVALUATION</a:t>
          </a:r>
          <a:endParaRPr lang="en-US" b="1" dirty="0">
            <a:solidFill>
              <a:srgbClr val="FFC000"/>
            </a:solidFill>
          </a:endParaRPr>
        </a:p>
      </dgm:t>
    </dgm:pt>
    <dgm:pt modelId="{132AE98D-E74B-409D-B0A0-4E9E3BDDC4DD}" type="parTrans" cxnId="{7DB94450-06D5-4511-B7C6-C7C034D574C8}">
      <dgm:prSet/>
      <dgm:spPr/>
      <dgm:t>
        <a:bodyPr/>
        <a:lstStyle/>
        <a:p>
          <a:endParaRPr lang="en-US"/>
        </a:p>
      </dgm:t>
    </dgm:pt>
    <dgm:pt modelId="{0AFE10BC-B842-4268-B4FA-C452FC779F42}" type="sibTrans" cxnId="{7DB94450-06D5-4511-B7C6-C7C034D574C8}">
      <dgm:prSet/>
      <dgm:spPr/>
      <dgm:t>
        <a:bodyPr/>
        <a:lstStyle/>
        <a:p>
          <a:endParaRPr lang="en-US"/>
        </a:p>
      </dgm:t>
    </dgm:pt>
    <dgm:pt modelId="{82EB1559-A732-4D48-84CD-34C4F4AF390C}" type="pres">
      <dgm:prSet presAssocID="{31DE19A5-1BBA-43BC-9961-1C5060FC95B3}" presName="Name0" presStyleCnt="0">
        <dgm:presLayoutVars>
          <dgm:dir/>
          <dgm:resizeHandles val="exact"/>
        </dgm:presLayoutVars>
      </dgm:prSet>
      <dgm:spPr/>
      <dgm:t>
        <a:bodyPr/>
        <a:lstStyle/>
        <a:p>
          <a:endParaRPr lang="en-US"/>
        </a:p>
      </dgm:t>
    </dgm:pt>
    <dgm:pt modelId="{4A834751-80B5-4504-80A7-FB8BEB6FCC8E}" type="pres">
      <dgm:prSet presAssocID="{31DE19A5-1BBA-43BC-9961-1C5060FC95B3}" presName="cycle" presStyleCnt="0"/>
      <dgm:spPr/>
    </dgm:pt>
    <dgm:pt modelId="{A1FFAA8A-BCF7-4A0A-BEB0-0B72F580AA31}" type="pres">
      <dgm:prSet presAssocID="{9127DF21-60D6-4BCA-BD2B-64459D0B4E1E}" presName="nodeFirstNode" presStyleLbl="node1" presStyleIdx="0" presStyleCnt="4">
        <dgm:presLayoutVars>
          <dgm:bulletEnabled val="1"/>
        </dgm:presLayoutVars>
      </dgm:prSet>
      <dgm:spPr/>
      <dgm:t>
        <a:bodyPr/>
        <a:lstStyle/>
        <a:p>
          <a:endParaRPr lang="en-US"/>
        </a:p>
      </dgm:t>
    </dgm:pt>
    <dgm:pt modelId="{12F9CF29-AD1D-450F-B4FC-C81BAB24C678}" type="pres">
      <dgm:prSet presAssocID="{B3087A5D-8409-4CE4-ADF6-0899FDE3360B}" presName="sibTransFirstNode" presStyleLbl="bgShp" presStyleIdx="0" presStyleCnt="1"/>
      <dgm:spPr/>
      <dgm:t>
        <a:bodyPr/>
        <a:lstStyle/>
        <a:p>
          <a:endParaRPr lang="en-US"/>
        </a:p>
      </dgm:t>
    </dgm:pt>
    <dgm:pt modelId="{7B2BFD23-4DFB-45A4-9387-969F5310C76A}" type="pres">
      <dgm:prSet presAssocID="{5D1979F4-7CC9-4BF6-B43D-F410B4F2CF8E}" presName="nodeFollowingNodes" presStyleLbl="node1" presStyleIdx="1" presStyleCnt="4" custRadScaleRad="127981" custRadScaleInc="2019">
        <dgm:presLayoutVars>
          <dgm:bulletEnabled val="1"/>
        </dgm:presLayoutVars>
      </dgm:prSet>
      <dgm:spPr/>
      <dgm:t>
        <a:bodyPr/>
        <a:lstStyle/>
        <a:p>
          <a:endParaRPr lang="en-US"/>
        </a:p>
      </dgm:t>
    </dgm:pt>
    <dgm:pt modelId="{85E191E0-7F4B-4AD9-B364-6C66921B45A4}" type="pres">
      <dgm:prSet presAssocID="{DBBD53A4-AEBA-4C18-9748-C3ADE70B42E3}" presName="nodeFollowingNodes" presStyleLbl="node1" presStyleIdx="2" presStyleCnt="4">
        <dgm:presLayoutVars>
          <dgm:bulletEnabled val="1"/>
        </dgm:presLayoutVars>
      </dgm:prSet>
      <dgm:spPr/>
      <dgm:t>
        <a:bodyPr/>
        <a:lstStyle/>
        <a:p>
          <a:endParaRPr lang="en-US"/>
        </a:p>
      </dgm:t>
    </dgm:pt>
    <dgm:pt modelId="{91F46D07-1DE2-4EBB-9C4F-11B6291F71DC}" type="pres">
      <dgm:prSet presAssocID="{B6635404-A83C-46F2-8848-2F51BF857071}" presName="nodeFollowingNodes" presStyleLbl="node1" presStyleIdx="3" presStyleCnt="4" custRadScaleRad="129138" custRadScaleInc="-1855">
        <dgm:presLayoutVars>
          <dgm:bulletEnabled val="1"/>
        </dgm:presLayoutVars>
      </dgm:prSet>
      <dgm:spPr/>
      <dgm:t>
        <a:bodyPr/>
        <a:lstStyle/>
        <a:p>
          <a:endParaRPr lang="en-US"/>
        </a:p>
      </dgm:t>
    </dgm:pt>
  </dgm:ptLst>
  <dgm:cxnLst>
    <dgm:cxn modelId="{130781EC-5207-4EF0-BD6C-07B222B1CA88}" type="presOf" srcId="{31DE19A5-1BBA-43BC-9961-1C5060FC95B3}" destId="{82EB1559-A732-4D48-84CD-34C4F4AF390C}" srcOrd="0" destOrd="0" presId="urn:microsoft.com/office/officeart/2005/8/layout/cycle3"/>
    <dgm:cxn modelId="{7776FF06-38FA-40D9-842C-3DB2BB65AC0B}" type="presOf" srcId="{DBBD53A4-AEBA-4C18-9748-C3ADE70B42E3}" destId="{85E191E0-7F4B-4AD9-B364-6C66921B45A4}" srcOrd="0" destOrd="0" presId="urn:microsoft.com/office/officeart/2005/8/layout/cycle3"/>
    <dgm:cxn modelId="{DC44F36A-A154-4626-94A2-D01A6439C36E}" srcId="{31DE19A5-1BBA-43BC-9961-1C5060FC95B3}" destId="{DBBD53A4-AEBA-4C18-9748-C3ADE70B42E3}" srcOrd="2" destOrd="0" parTransId="{13CAAA79-037F-47C5-96E2-D5C72828AFE6}" sibTransId="{51EC0A24-35A6-4384-B82C-5A27EABDC37E}"/>
    <dgm:cxn modelId="{312FCEF9-A544-4202-9D6A-F2483F50C6B1}" srcId="{31DE19A5-1BBA-43BC-9961-1C5060FC95B3}" destId="{5D1979F4-7CC9-4BF6-B43D-F410B4F2CF8E}" srcOrd="1" destOrd="0" parTransId="{7D01EF43-2FAF-48AC-BBCB-F9513EAA6B6E}" sibTransId="{9C85996D-2845-481B-B382-775024C59B8F}"/>
    <dgm:cxn modelId="{13039839-357A-45BD-B5A7-06D83ABF205B}" type="presOf" srcId="{9127DF21-60D6-4BCA-BD2B-64459D0B4E1E}" destId="{A1FFAA8A-BCF7-4A0A-BEB0-0B72F580AA31}" srcOrd="0" destOrd="0" presId="urn:microsoft.com/office/officeart/2005/8/layout/cycle3"/>
    <dgm:cxn modelId="{7DB94450-06D5-4511-B7C6-C7C034D574C8}" srcId="{31DE19A5-1BBA-43BC-9961-1C5060FC95B3}" destId="{B6635404-A83C-46F2-8848-2F51BF857071}" srcOrd="3" destOrd="0" parTransId="{132AE98D-E74B-409D-B0A0-4E9E3BDDC4DD}" sibTransId="{0AFE10BC-B842-4268-B4FA-C452FC779F42}"/>
    <dgm:cxn modelId="{3F648FFE-BB78-4007-9ECD-97400FDF0F19}" type="presOf" srcId="{B6635404-A83C-46F2-8848-2F51BF857071}" destId="{91F46D07-1DE2-4EBB-9C4F-11B6291F71DC}" srcOrd="0" destOrd="0" presId="urn:microsoft.com/office/officeart/2005/8/layout/cycle3"/>
    <dgm:cxn modelId="{384DBCEF-853B-4EB3-BD1E-C812D1679574}" srcId="{31DE19A5-1BBA-43BC-9961-1C5060FC95B3}" destId="{9127DF21-60D6-4BCA-BD2B-64459D0B4E1E}" srcOrd="0" destOrd="0" parTransId="{048AD5F7-65FC-4E9E-A164-325EFB62708A}" sibTransId="{B3087A5D-8409-4CE4-ADF6-0899FDE3360B}"/>
    <dgm:cxn modelId="{62BFB910-EEDD-4CB6-9458-8D34BAD321B5}" type="presOf" srcId="{5D1979F4-7CC9-4BF6-B43D-F410B4F2CF8E}" destId="{7B2BFD23-4DFB-45A4-9387-969F5310C76A}" srcOrd="0" destOrd="0" presId="urn:microsoft.com/office/officeart/2005/8/layout/cycle3"/>
    <dgm:cxn modelId="{F8B4CCAA-F611-4A0F-8ACD-DA00C9B31D10}" type="presOf" srcId="{B3087A5D-8409-4CE4-ADF6-0899FDE3360B}" destId="{12F9CF29-AD1D-450F-B4FC-C81BAB24C678}" srcOrd="0" destOrd="0" presId="urn:microsoft.com/office/officeart/2005/8/layout/cycle3"/>
    <dgm:cxn modelId="{0FA3266C-8F1A-41B4-A6F1-4878F34875B6}" type="presParOf" srcId="{82EB1559-A732-4D48-84CD-34C4F4AF390C}" destId="{4A834751-80B5-4504-80A7-FB8BEB6FCC8E}" srcOrd="0" destOrd="0" presId="urn:microsoft.com/office/officeart/2005/8/layout/cycle3"/>
    <dgm:cxn modelId="{B698B85F-DCA5-4B4D-97D6-1C307A11E289}" type="presParOf" srcId="{4A834751-80B5-4504-80A7-FB8BEB6FCC8E}" destId="{A1FFAA8A-BCF7-4A0A-BEB0-0B72F580AA31}" srcOrd="0" destOrd="0" presId="urn:microsoft.com/office/officeart/2005/8/layout/cycle3"/>
    <dgm:cxn modelId="{69506966-69F9-473B-8152-8A59D6A34619}" type="presParOf" srcId="{4A834751-80B5-4504-80A7-FB8BEB6FCC8E}" destId="{12F9CF29-AD1D-450F-B4FC-C81BAB24C678}" srcOrd="1" destOrd="0" presId="urn:microsoft.com/office/officeart/2005/8/layout/cycle3"/>
    <dgm:cxn modelId="{0AC2EAAE-1A68-4C83-874E-AD573A8BB774}" type="presParOf" srcId="{4A834751-80B5-4504-80A7-FB8BEB6FCC8E}" destId="{7B2BFD23-4DFB-45A4-9387-969F5310C76A}" srcOrd="2" destOrd="0" presId="urn:microsoft.com/office/officeart/2005/8/layout/cycle3"/>
    <dgm:cxn modelId="{431A4F75-AAC5-4A36-BF75-62E3460EA1F5}" type="presParOf" srcId="{4A834751-80B5-4504-80A7-FB8BEB6FCC8E}" destId="{85E191E0-7F4B-4AD9-B364-6C66921B45A4}" srcOrd="3" destOrd="0" presId="urn:microsoft.com/office/officeart/2005/8/layout/cycle3"/>
    <dgm:cxn modelId="{EC73BAC4-D96A-438E-81C4-2AAFEACB7020}" type="presParOf" srcId="{4A834751-80B5-4504-80A7-FB8BEB6FCC8E}" destId="{91F46D07-1DE2-4EBB-9C4F-11B6291F71DC}"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F9CF29-AD1D-450F-B4FC-C81BAB24C678}">
      <dsp:nvSpPr>
        <dsp:cNvPr id="0" name=""/>
        <dsp:cNvSpPr/>
      </dsp:nvSpPr>
      <dsp:spPr>
        <a:xfrm>
          <a:off x="1475371" y="-125479"/>
          <a:ext cx="5177256" cy="5177256"/>
        </a:xfrm>
        <a:prstGeom prst="circularArrow">
          <a:avLst>
            <a:gd name="adj1" fmla="val 4668"/>
            <a:gd name="adj2" fmla="val 272909"/>
            <a:gd name="adj3" fmla="val 12888704"/>
            <a:gd name="adj4" fmla="val 17991876"/>
            <a:gd name="adj5" fmla="val 4847"/>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1FFAA8A-BCF7-4A0A-BEB0-0B72F580AA31}">
      <dsp:nvSpPr>
        <dsp:cNvPr id="0" name=""/>
        <dsp:cNvSpPr/>
      </dsp:nvSpPr>
      <dsp:spPr>
        <a:xfrm>
          <a:off x="2365374" y="1042"/>
          <a:ext cx="3397249" cy="16986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kern="1200" dirty="0" smtClean="0"/>
            <a:t>ANALYSIS</a:t>
          </a:r>
          <a:endParaRPr lang="en-US" sz="4300" b="1" kern="1200" dirty="0"/>
        </a:p>
      </dsp:txBody>
      <dsp:txXfrm>
        <a:off x="2448294" y="83962"/>
        <a:ext cx="3231409" cy="1532784"/>
      </dsp:txXfrm>
    </dsp:sp>
    <dsp:sp modelId="{7B2BFD23-4DFB-45A4-9387-969F5310C76A}">
      <dsp:nvSpPr>
        <dsp:cNvPr id="0" name=""/>
        <dsp:cNvSpPr/>
      </dsp:nvSpPr>
      <dsp:spPr>
        <a:xfrm>
          <a:off x="4730750" y="1920376"/>
          <a:ext cx="3397249" cy="16986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kern="1200" dirty="0" smtClean="0">
              <a:solidFill>
                <a:srgbClr val="FFFF00"/>
              </a:solidFill>
            </a:rPr>
            <a:t>DISCOVERY</a:t>
          </a:r>
          <a:endParaRPr lang="en-US" sz="4300" b="1" kern="1200" dirty="0">
            <a:solidFill>
              <a:srgbClr val="FFFF00"/>
            </a:solidFill>
          </a:endParaRPr>
        </a:p>
      </dsp:txBody>
      <dsp:txXfrm>
        <a:off x="4813670" y="2003296"/>
        <a:ext cx="3231409" cy="1532784"/>
      </dsp:txXfrm>
    </dsp:sp>
    <dsp:sp modelId="{85E191E0-7F4B-4AD9-B364-6C66921B45A4}">
      <dsp:nvSpPr>
        <dsp:cNvPr id="0" name=""/>
        <dsp:cNvSpPr/>
      </dsp:nvSpPr>
      <dsp:spPr>
        <a:xfrm>
          <a:off x="2365375" y="3718999"/>
          <a:ext cx="3397249" cy="16986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kern="1200" dirty="0" smtClean="0">
              <a:solidFill>
                <a:srgbClr val="66FF33"/>
              </a:solidFill>
            </a:rPr>
            <a:t>HYPOTHESIS</a:t>
          </a:r>
          <a:endParaRPr lang="en-US" sz="4300" b="1" kern="1200" dirty="0">
            <a:solidFill>
              <a:srgbClr val="66FF33"/>
            </a:solidFill>
          </a:endParaRPr>
        </a:p>
      </dsp:txBody>
      <dsp:txXfrm>
        <a:off x="2448295" y="3801919"/>
        <a:ext cx="3231409" cy="1532784"/>
      </dsp:txXfrm>
    </dsp:sp>
    <dsp:sp modelId="{91F46D07-1DE2-4EBB-9C4F-11B6291F71DC}">
      <dsp:nvSpPr>
        <dsp:cNvPr id="0" name=""/>
        <dsp:cNvSpPr/>
      </dsp:nvSpPr>
      <dsp:spPr>
        <a:xfrm>
          <a:off x="0" y="1915976"/>
          <a:ext cx="3397249" cy="1698624"/>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kern="1200" dirty="0" smtClean="0">
              <a:solidFill>
                <a:srgbClr val="FFC000"/>
              </a:solidFill>
            </a:rPr>
            <a:t>EVALUATION</a:t>
          </a:r>
          <a:endParaRPr lang="en-US" sz="4300" b="1" kern="1200" dirty="0">
            <a:solidFill>
              <a:srgbClr val="FFC000"/>
            </a:solidFill>
          </a:endParaRPr>
        </a:p>
      </dsp:txBody>
      <dsp:txXfrm>
        <a:off x="82920" y="1998896"/>
        <a:ext cx="3231409" cy="1532784"/>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09C83A4-005A-4480-8E03-9490292D3D34}"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20644080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C83A4-005A-4480-8E03-9490292D3D34}"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2798784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C83A4-005A-4480-8E03-9490292D3D34}"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2608091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09C83A4-005A-4480-8E03-9490292D3D34}"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30438451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9C83A4-005A-4480-8E03-9490292D3D34}" type="datetimeFigureOut">
              <a:rPr lang="en-US" smtClean="0"/>
              <a:t>7/30/2020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430900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09C83A4-005A-4480-8E03-9490292D3D34}"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23207000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09C83A4-005A-4480-8E03-9490292D3D34}" type="datetimeFigureOut">
              <a:rPr lang="en-US" smtClean="0"/>
              <a:t>7/30/2020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1075652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9C83A4-005A-4480-8E03-9490292D3D34}" type="datetimeFigureOut">
              <a:rPr lang="en-US" smtClean="0"/>
              <a:t>7/30/2020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31348873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C83A4-005A-4480-8E03-9490292D3D34}" type="datetimeFigureOut">
              <a:rPr lang="en-US" smtClean="0"/>
              <a:t>7/30/2020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29579015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C83A4-005A-4480-8E03-9490292D3D34}"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3627364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9C83A4-005A-4480-8E03-9490292D3D34}" type="datetimeFigureOut">
              <a:rPr lang="en-US" smtClean="0"/>
              <a:t>7/30/2020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4517996-649C-4A11-817F-730A058FBE2C}" type="slidenum">
              <a:rPr lang="en-US" smtClean="0"/>
              <a:t>‹#›</a:t>
            </a:fld>
            <a:endParaRPr lang="en-US"/>
          </a:p>
        </p:txBody>
      </p:sp>
    </p:spTree>
    <p:extLst>
      <p:ext uri="{BB962C8B-B14F-4D97-AF65-F5344CB8AC3E}">
        <p14:creationId xmlns:p14="http://schemas.microsoft.com/office/powerpoint/2010/main" val="16220614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C83A4-005A-4480-8E03-9490292D3D34}" type="datetimeFigureOut">
              <a:rPr lang="en-US" smtClean="0"/>
              <a:t>7/30/2020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4517996-649C-4A11-817F-730A058FBE2C}" type="slidenum">
              <a:rPr lang="en-US" smtClean="0"/>
              <a:t>‹#›</a:t>
            </a:fld>
            <a:endParaRPr lang="en-US"/>
          </a:p>
        </p:txBody>
      </p:sp>
    </p:spTree>
    <p:extLst>
      <p:ext uri="{BB962C8B-B14F-4D97-AF65-F5344CB8AC3E}">
        <p14:creationId xmlns:p14="http://schemas.microsoft.com/office/powerpoint/2010/main" val="12424435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hyperlink" Target="mailto:James.Liszka@Plattsburgh.edu"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hyperlink" Target="mailto:James.Liszka@Plattsburgh.edu"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76922" y="594360"/>
            <a:ext cx="11715078" cy="1569660"/>
          </a:xfrm>
          <a:prstGeom prst="rect">
            <a:avLst/>
          </a:prstGeom>
          <a:noFill/>
        </p:spPr>
        <p:txBody>
          <a:bodyPr wrap="square" rtlCol="0">
            <a:spAutoFit/>
          </a:bodyPr>
          <a:lstStyle/>
          <a:p>
            <a:pPr algn="ctr"/>
            <a:r>
              <a:rPr lang="en-US" sz="4800" b="1" dirty="0" smtClean="0">
                <a:solidFill>
                  <a:srgbClr val="FFFF00"/>
                </a:solidFill>
                <a:latin typeface="Times New Roman" panose="02020603050405020304" pitchFamily="18" charset="0"/>
                <a:cs typeface="Times New Roman" panose="02020603050405020304" pitchFamily="18" charset="0"/>
              </a:rPr>
              <a:t>THE BASICS OF  PROBLEM SOLVING</a:t>
            </a:r>
          </a:p>
          <a:p>
            <a:pPr algn="ctr"/>
            <a:r>
              <a:rPr lang="en-US" sz="4800" b="1" dirty="0" smtClean="0">
                <a:solidFill>
                  <a:schemeClr val="bg1"/>
                </a:solidFill>
                <a:latin typeface="Times New Roman" panose="02020603050405020304" pitchFamily="18" charset="0"/>
                <a:cs typeface="Times New Roman" panose="02020603050405020304" pitchFamily="18" charset="0"/>
              </a:rPr>
              <a:t>FOR STUDENTS</a:t>
            </a:r>
            <a:endParaRPr lang="en-US" sz="4800" b="1" dirty="0">
              <a:solidFill>
                <a:schemeClr val="bg1"/>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a:off x="4310398" y="2854327"/>
            <a:ext cx="4048125" cy="2686050"/>
          </a:xfrm>
          <a:prstGeom prst="rect">
            <a:avLst/>
          </a:prstGeom>
        </p:spPr>
      </p:pic>
    </p:spTree>
    <p:extLst>
      <p:ext uri="{BB962C8B-B14F-4D97-AF65-F5344CB8AC3E}">
        <p14:creationId xmlns:p14="http://schemas.microsoft.com/office/powerpoint/2010/main" val="15004449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62477" y="115268"/>
            <a:ext cx="3397249" cy="1698624"/>
            <a:chOff x="2365374" y="1042"/>
            <a:chExt cx="3397249" cy="1698624"/>
          </a:xfrm>
        </p:grpSpPr>
        <p:sp>
          <p:nvSpPr>
            <p:cNvPr id="3" name="Rounded Rectangle 2"/>
            <p:cNvSpPr/>
            <p:nvPr/>
          </p:nvSpPr>
          <p:spPr>
            <a:xfrm>
              <a:off x="2365374" y="1042"/>
              <a:ext cx="3397249" cy="16986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txBox="1"/>
            <p:nvPr/>
          </p:nvSpPr>
          <p:spPr>
            <a:xfrm>
              <a:off x="2448294" y="83962"/>
              <a:ext cx="3231409" cy="15327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t>ANALYSIS</a:t>
              </a:r>
              <a:endParaRPr lang="en-US" sz="4400" b="1" kern="1200" dirty="0"/>
            </a:p>
          </p:txBody>
        </p:sp>
      </p:grpSp>
      <p:sp>
        <p:nvSpPr>
          <p:cNvPr id="5" name="TextBox 4"/>
          <p:cNvSpPr txBox="1"/>
          <p:nvPr/>
        </p:nvSpPr>
        <p:spPr>
          <a:xfrm>
            <a:off x="791735" y="2019476"/>
            <a:ext cx="11039707" cy="4493538"/>
          </a:xfrm>
          <a:prstGeom prst="rect">
            <a:avLst/>
          </a:prstGeom>
          <a:noFill/>
        </p:spPr>
        <p:txBody>
          <a:bodyPr wrap="square" rtlCol="0">
            <a:spAutoFit/>
          </a:bodyPr>
          <a:lstStyle/>
          <a:p>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analysis usually involves two goals:</a:t>
            </a:r>
          </a:p>
          <a:p>
            <a:pPr marL="457200" indent="-457200">
              <a:buFont typeface="Arial" panose="020B0604020202020204" pitchFamily="34" charset="0"/>
              <a:buChar char="•"/>
            </a:pPr>
            <a:r>
              <a:rPr lang="en-US" sz="2600" b="1" dirty="0">
                <a:solidFill>
                  <a:srgbClr val="FFFF00"/>
                </a:solidFill>
                <a:latin typeface="Times New Roman" panose="02020603050405020304" pitchFamily="18" charset="0"/>
                <a:cs typeface="Times New Roman" panose="02020603050405020304" pitchFamily="18" charset="0"/>
              </a:rPr>
              <a:t>Figure out what’s wrong. Define the problem</a:t>
            </a:r>
            <a:r>
              <a:rPr lang="en-US" sz="2600" b="1" dirty="0" smtClean="0">
                <a:solidFill>
                  <a:srgbClr val="FFFF00"/>
                </a:solidFill>
                <a:latin typeface="Times New Roman" panose="02020603050405020304" pitchFamily="18" charset="0"/>
                <a:cs typeface="Times New Roman" panose="02020603050405020304" pitchFamily="18" charset="0"/>
              </a:rPr>
              <a:t>.</a:t>
            </a:r>
          </a:p>
          <a:p>
            <a:pPr marL="457200" indent="-457200">
              <a:buFont typeface="Arial" panose="020B0604020202020204" pitchFamily="34" charset="0"/>
              <a:buChar char="•"/>
            </a:pPr>
            <a:r>
              <a:rPr lang="en-US" sz="2600" b="1" dirty="0">
                <a:solidFill>
                  <a:srgbClr val="FFFF00"/>
                </a:solidFill>
                <a:latin typeface="Times New Roman" panose="02020603050405020304" pitchFamily="18" charset="0"/>
                <a:cs typeface="Times New Roman" panose="02020603050405020304" pitchFamily="18" charset="0"/>
              </a:rPr>
              <a:t>Articulate the goal: </a:t>
            </a:r>
            <a:r>
              <a:rPr lang="en-US" sz="2600" b="1" dirty="0">
                <a:solidFill>
                  <a:schemeClr val="bg1"/>
                </a:solidFill>
                <a:latin typeface="Times New Roman" panose="02020603050405020304" pitchFamily="18" charset="0"/>
                <a:cs typeface="Times New Roman" panose="02020603050405020304" pitchFamily="18" charset="0"/>
              </a:rPr>
              <a:t>If problems are hindrances to goals, then a problem can be translated into a goal. </a:t>
            </a:r>
            <a:r>
              <a:rPr lang="en-US" sz="2600" b="1" dirty="0">
                <a:solidFill>
                  <a:srgbClr val="FFFF00"/>
                </a:solidFill>
                <a:latin typeface="Times New Roman" panose="02020603050405020304" pitchFamily="18" charset="0"/>
                <a:cs typeface="Times New Roman" panose="02020603050405020304" pitchFamily="18" charset="0"/>
              </a:rPr>
              <a:t>What is </a:t>
            </a:r>
            <a:r>
              <a:rPr lang="en-US" sz="2600" b="1" dirty="0" smtClean="0">
                <a:solidFill>
                  <a:srgbClr val="FFFF00"/>
                </a:solidFill>
                <a:latin typeface="Times New Roman" panose="02020603050405020304" pitchFamily="18" charset="0"/>
                <a:cs typeface="Times New Roman" panose="02020603050405020304" pitchFamily="18" charset="0"/>
              </a:rPr>
              <a:t>the goal? What are the obstacles?</a:t>
            </a:r>
            <a:endParaRPr lang="en-US" sz="2600" b="1" dirty="0">
              <a:solidFill>
                <a:srgbClr val="FFFF00"/>
              </a:solidFill>
              <a:latin typeface="Times New Roman" panose="02020603050405020304" pitchFamily="18" charset="0"/>
              <a:cs typeface="Times New Roman" panose="02020603050405020304" pitchFamily="18" charset="0"/>
            </a:endParaRPr>
          </a:p>
          <a:p>
            <a:endParaRPr lang="en-US" sz="2600" b="1" dirty="0" smtClean="0">
              <a:solidFill>
                <a:schemeClr val="bg1"/>
              </a:solidFill>
              <a:latin typeface="Times New Roman" panose="02020603050405020304" pitchFamily="18" charset="0"/>
              <a:cs typeface="Times New Roman" panose="02020603050405020304" pitchFamily="18" charset="0"/>
            </a:endParaRPr>
          </a:p>
          <a:p>
            <a:r>
              <a:rPr lang="en-US" sz="2600" b="1" dirty="0" smtClean="0">
                <a:solidFill>
                  <a:srgbClr val="FFFF00"/>
                </a:solidFill>
                <a:latin typeface="Times New Roman" panose="02020603050405020304" pitchFamily="18" charset="0"/>
                <a:cs typeface="Times New Roman" panose="02020603050405020304" pitchFamily="18" charset="0"/>
              </a:rPr>
              <a:t>For example. </a:t>
            </a:r>
            <a:r>
              <a:rPr lang="en-US" sz="2600" b="1" dirty="0" smtClean="0">
                <a:solidFill>
                  <a:schemeClr val="bg1"/>
                </a:solidFill>
                <a:latin typeface="Times New Roman" panose="02020603050405020304" pitchFamily="18" charset="0"/>
                <a:cs typeface="Times New Roman" panose="02020603050405020304" pitchFamily="18" charset="0"/>
              </a:rPr>
              <a:t>The local lake is showing disturbing amounts of </a:t>
            </a:r>
            <a:r>
              <a:rPr lang="en-US" sz="2600" b="1" dirty="0" err="1" smtClean="0">
                <a:solidFill>
                  <a:schemeClr val="bg1"/>
                </a:solidFill>
                <a:latin typeface="Times New Roman" panose="02020603050405020304" pitchFamily="18" charset="0"/>
                <a:cs typeface="Times New Roman" panose="02020603050405020304" pitchFamily="18" charset="0"/>
              </a:rPr>
              <a:t>microplastics</a:t>
            </a:r>
            <a:r>
              <a:rPr lang="en-US" sz="2600" b="1" dirty="0" smtClean="0">
                <a:solidFill>
                  <a:schemeClr val="bg1"/>
                </a:solidFill>
                <a:latin typeface="Times New Roman" panose="02020603050405020304" pitchFamily="18" charset="0"/>
                <a:cs typeface="Times New Roman" panose="02020603050405020304" pitchFamily="18" charset="0"/>
              </a:rPr>
              <a:t> in the water samples. </a:t>
            </a:r>
            <a:r>
              <a:rPr lang="en-US" sz="2600" b="1" dirty="0" err="1" smtClean="0">
                <a:solidFill>
                  <a:schemeClr val="bg1"/>
                </a:solidFill>
                <a:latin typeface="Times New Roman" panose="02020603050405020304" pitchFamily="18" charset="0"/>
                <a:cs typeface="Times New Roman" panose="02020603050405020304" pitchFamily="18" charset="0"/>
              </a:rPr>
              <a:t>Microplastics</a:t>
            </a:r>
            <a:r>
              <a:rPr lang="en-US" sz="2600" b="1" dirty="0" smtClean="0">
                <a:solidFill>
                  <a:schemeClr val="bg1"/>
                </a:solidFill>
                <a:latin typeface="Times New Roman" panose="02020603050405020304" pitchFamily="18" charset="0"/>
                <a:cs typeface="Times New Roman" panose="02020603050405020304" pitchFamily="18" charset="0"/>
              </a:rPr>
              <a:t> can negatively affect the health of fish and fowl. Water treatment plants are supposed to prevent pollutants. Why isn’t it working—what’s the obstacle.  The goal is to stop </a:t>
            </a:r>
            <a:r>
              <a:rPr lang="en-US" sz="2600" b="1" dirty="0" err="1" smtClean="0">
                <a:solidFill>
                  <a:schemeClr val="bg1"/>
                </a:solidFill>
                <a:latin typeface="Times New Roman" panose="02020603050405020304" pitchFamily="18" charset="0"/>
                <a:cs typeface="Times New Roman" panose="02020603050405020304" pitchFamily="18" charset="0"/>
              </a:rPr>
              <a:t>microplastics</a:t>
            </a:r>
            <a:r>
              <a:rPr lang="en-US" sz="2600" b="1" dirty="0" smtClean="0">
                <a:solidFill>
                  <a:schemeClr val="bg1"/>
                </a:solidFill>
                <a:latin typeface="Times New Roman" panose="02020603050405020304" pitchFamily="18" charset="0"/>
                <a:cs typeface="Times New Roman" panose="02020603050405020304" pitchFamily="18" charset="0"/>
              </a:rPr>
              <a:t> from getting into the lake.</a:t>
            </a:r>
            <a:endParaRPr lang="en-US" sz="2600" b="1" dirty="0">
              <a:solidFill>
                <a:srgbClr val="FFFF00"/>
              </a:solidFill>
              <a:latin typeface="Times New Roman" panose="02020603050405020304" pitchFamily="18" charset="0"/>
              <a:cs typeface="Times New Roman" panose="02020603050405020304" pitchFamily="18" charset="0"/>
            </a:endParaRPr>
          </a:p>
          <a:p>
            <a:endPar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1640762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p:cNvGrpSpPr/>
          <p:nvPr/>
        </p:nvGrpSpPr>
        <p:grpSpPr>
          <a:xfrm>
            <a:off x="3962477" y="115268"/>
            <a:ext cx="3397249" cy="1698624"/>
            <a:chOff x="2365374" y="1042"/>
            <a:chExt cx="3397249" cy="1698624"/>
          </a:xfrm>
        </p:grpSpPr>
        <p:sp>
          <p:nvSpPr>
            <p:cNvPr id="4" name="Rounded Rectangle 3"/>
            <p:cNvSpPr/>
            <p:nvPr/>
          </p:nvSpPr>
          <p:spPr>
            <a:xfrm>
              <a:off x="2365374" y="1042"/>
              <a:ext cx="3397249" cy="16986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ounded Rectangle 4"/>
            <p:cNvSpPr txBox="1"/>
            <p:nvPr/>
          </p:nvSpPr>
          <p:spPr>
            <a:xfrm>
              <a:off x="2448294" y="83962"/>
              <a:ext cx="3231409" cy="15327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t>ANALYSIS</a:t>
              </a:r>
              <a:endParaRPr lang="en-US" sz="4400" b="1" kern="1200" dirty="0"/>
            </a:p>
          </p:txBody>
        </p:sp>
      </p:grpSp>
      <p:sp>
        <p:nvSpPr>
          <p:cNvPr id="6" name="TextBox 5"/>
          <p:cNvSpPr txBox="1"/>
          <p:nvPr/>
        </p:nvSpPr>
        <p:spPr>
          <a:xfrm>
            <a:off x="1605776" y="2174487"/>
            <a:ext cx="9489687" cy="4093428"/>
          </a:xfrm>
          <a:prstGeom prst="rect">
            <a:avLst/>
          </a:prstGeom>
          <a:noFill/>
        </p:spPr>
        <p:txBody>
          <a:bodyPr wrap="square" rtlCol="0">
            <a:spAutoFit/>
          </a:bodyPr>
          <a:lstStyle/>
          <a:p>
            <a:r>
              <a:rPr lang="en-US" sz="2600" b="1" dirty="0" smtClean="0">
                <a:solidFill>
                  <a:srgbClr val="66FF33"/>
                </a:solidFill>
                <a:latin typeface="Verdana" panose="020B0604030504040204" pitchFamily="34" charset="0"/>
                <a:ea typeface="Verdana" panose="020B0604030504040204" pitchFamily="34" charset="0"/>
                <a:cs typeface="Verdana" panose="020B0604030504040204" pitchFamily="34" charset="0"/>
              </a:rPr>
              <a:t>What kind of problem is it?</a:t>
            </a:r>
          </a:p>
          <a:p>
            <a:endParaRPr lang="en-US" sz="2600" b="1" dirty="0" smtClean="0">
              <a:solidFill>
                <a:srgbClr val="66FF33"/>
              </a:solidFill>
              <a:latin typeface="Verdana" panose="020B0604030504040204" pitchFamily="34" charset="0"/>
              <a:ea typeface="Verdana" panose="020B0604030504040204" pitchFamily="34" charset="0"/>
              <a:cs typeface="Verdana" panose="020B0604030504040204" pitchFamily="34" charset="0"/>
            </a:endParaRPr>
          </a:p>
          <a:p>
            <a:r>
              <a:rPr lang="en-US" sz="2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Functional</a:t>
            </a: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 part of the system isn’t working (the filters in the water treatment plant are not effective)</a:t>
            </a:r>
          </a:p>
          <a:p>
            <a:endParaRPr lang="en-US" sz="26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r>
              <a:rPr lang="en-US" sz="2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Systemic</a:t>
            </a: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the path to the goal is more complicated; there are other sources of the pollutant. Use of cosmetics and improper disposal is a big source of the pollutant.</a:t>
            </a:r>
          </a:p>
        </p:txBody>
      </p:sp>
    </p:spTree>
    <p:extLst>
      <p:ext uri="{BB962C8B-B14F-4D97-AF65-F5344CB8AC3E}">
        <p14:creationId xmlns:p14="http://schemas.microsoft.com/office/powerpoint/2010/main" val="39686731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p:cNvGrpSpPr/>
          <p:nvPr/>
        </p:nvGrpSpPr>
        <p:grpSpPr>
          <a:xfrm>
            <a:off x="3906723" y="416351"/>
            <a:ext cx="3397249" cy="1698624"/>
            <a:chOff x="4730750" y="1920376"/>
            <a:chExt cx="3397249" cy="1698624"/>
          </a:xfrm>
        </p:grpSpPr>
        <p:sp>
          <p:nvSpPr>
            <p:cNvPr id="3" name="Rounded Rectangle 2"/>
            <p:cNvSpPr/>
            <p:nvPr/>
          </p:nvSpPr>
          <p:spPr>
            <a:xfrm>
              <a:off x="4730750" y="1920376"/>
              <a:ext cx="3397249" cy="16986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 name="Rounded Rectangle 4"/>
            <p:cNvSpPr txBox="1"/>
            <p:nvPr/>
          </p:nvSpPr>
          <p:spPr>
            <a:xfrm>
              <a:off x="4813670" y="2003296"/>
              <a:ext cx="3231409" cy="15327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7640" tIns="167640" rIns="167640" bIns="167640" numCol="1" spcCol="1270" anchor="ctr" anchorCtr="0">
              <a:noAutofit/>
            </a:bodyPr>
            <a:lstStyle/>
            <a:p>
              <a:pPr lvl="0" algn="ctr" defTabSz="1955800">
                <a:lnSpc>
                  <a:spcPct val="90000"/>
                </a:lnSpc>
                <a:spcBef>
                  <a:spcPct val="0"/>
                </a:spcBef>
                <a:spcAft>
                  <a:spcPct val="35000"/>
                </a:spcAft>
              </a:pPr>
              <a:r>
                <a:rPr lang="en-US" sz="4400" b="1" kern="1200" dirty="0" smtClean="0">
                  <a:solidFill>
                    <a:srgbClr val="FFFF00"/>
                  </a:solidFill>
                </a:rPr>
                <a:t>DISCOVERY</a:t>
              </a:r>
              <a:endParaRPr lang="en-US" sz="4400" b="1" kern="1200" dirty="0">
                <a:solidFill>
                  <a:srgbClr val="FFFF00"/>
                </a:solidFill>
              </a:endParaRPr>
            </a:p>
          </p:txBody>
        </p:sp>
      </p:grpSp>
      <p:sp>
        <p:nvSpPr>
          <p:cNvPr id="5" name="TextBox 4"/>
          <p:cNvSpPr txBox="1"/>
          <p:nvPr/>
        </p:nvSpPr>
        <p:spPr>
          <a:xfrm>
            <a:off x="2215332" y="2710532"/>
            <a:ext cx="4009016" cy="2677656"/>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DISCOVERY</a:t>
            </a:r>
          </a:p>
          <a:p>
            <a:pPr marL="457200" indent="-457200">
              <a:buFont typeface="Arial" panose="020B0604020202020204" pitchFamily="34" charset="0"/>
              <a:buChar char="•"/>
            </a:pPr>
            <a:r>
              <a:rPr lang="en-US" sz="2800" b="1" dirty="0" smtClean="0">
                <a:solidFill>
                  <a:schemeClr val="bg1"/>
                </a:solidFill>
                <a:latin typeface="Times New Roman" panose="02020603050405020304" pitchFamily="18" charset="0"/>
                <a:cs typeface="Times New Roman" panose="02020603050405020304" pitchFamily="18" charset="0"/>
              </a:rPr>
              <a:t>Gather information</a:t>
            </a:r>
          </a:p>
          <a:p>
            <a:pPr marL="457200" indent="-457200">
              <a:buFont typeface="Arial" panose="020B0604020202020204" pitchFamily="34" charset="0"/>
              <a:buChar char="•"/>
            </a:pPr>
            <a:r>
              <a:rPr lang="en-US" sz="2800" b="1" dirty="0" smtClean="0">
                <a:solidFill>
                  <a:schemeClr val="bg1"/>
                </a:solidFill>
                <a:latin typeface="Times New Roman" panose="02020603050405020304" pitchFamily="18" charset="0"/>
                <a:cs typeface="Times New Roman" panose="02020603050405020304" pitchFamily="18" charset="0"/>
              </a:rPr>
              <a:t>Seek out experts</a:t>
            </a:r>
          </a:p>
          <a:p>
            <a:pPr marL="457200" indent="-457200">
              <a:buFont typeface="Arial" panose="020B0604020202020204" pitchFamily="34" charset="0"/>
              <a:buChar char="•"/>
            </a:pPr>
            <a:r>
              <a:rPr lang="en-US" sz="2800" b="1" dirty="0" smtClean="0">
                <a:solidFill>
                  <a:schemeClr val="bg1"/>
                </a:solidFill>
                <a:latin typeface="Times New Roman" panose="02020603050405020304" pitchFamily="18" charset="0"/>
                <a:cs typeface="Times New Roman" panose="02020603050405020304" pitchFamily="18" charset="0"/>
              </a:rPr>
              <a:t>Use existing research</a:t>
            </a:r>
          </a:p>
          <a:p>
            <a:pPr marL="457200" indent="-457200">
              <a:buFont typeface="Arial" panose="020B0604020202020204" pitchFamily="34" charset="0"/>
              <a:buChar char="•"/>
            </a:pPr>
            <a:r>
              <a:rPr lang="en-US" sz="2800" b="1" dirty="0" smtClean="0">
                <a:solidFill>
                  <a:schemeClr val="bg1"/>
                </a:solidFill>
                <a:latin typeface="Times New Roman" panose="02020603050405020304" pitchFamily="18" charset="0"/>
                <a:cs typeface="Times New Roman" panose="02020603050405020304" pitchFamily="18" charset="0"/>
              </a:rPr>
              <a:t>have solutions been tried?</a:t>
            </a:r>
          </a:p>
        </p:txBody>
      </p:sp>
      <p:pic>
        <p:nvPicPr>
          <p:cNvPr id="6" name="Picture 5"/>
          <p:cNvPicPr>
            <a:picLocks noChangeAspect="1"/>
          </p:cNvPicPr>
          <p:nvPr/>
        </p:nvPicPr>
        <p:blipFill>
          <a:blip r:embed="rId2"/>
          <a:stretch>
            <a:fillRect/>
          </a:stretch>
        </p:blipFill>
        <p:spPr>
          <a:xfrm>
            <a:off x="6913229" y="2592198"/>
            <a:ext cx="2638425" cy="2495550"/>
          </a:xfrm>
          <a:prstGeom prst="rect">
            <a:avLst/>
          </a:prstGeom>
        </p:spPr>
      </p:pic>
    </p:spTree>
    <p:extLst>
      <p:ext uri="{BB962C8B-B14F-4D97-AF65-F5344CB8AC3E}">
        <p14:creationId xmlns:p14="http://schemas.microsoft.com/office/powerpoint/2010/main" val="25309517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46383" y="225910"/>
            <a:ext cx="5411096" cy="523220"/>
          </a:xfrm>
          <a:prstGeom prst="rect">
            <a:avLst/>
          </a:prstGeom>
          <a:noFill/>
        </p:spPr>
        <p:txBody>
          <a:bodyPr wrap="square" rtlCol="0">
            <a:spAutoFit/>
          </a:bodyPr>
          <a:lstStyle/>
          <a:p>
            <a:r>
              <a:rPr lang="en-US" sz="2800" b="1" i="1" dirty="0" smtClean="0">
                <a:solidFill>
                  <a:schemeClr val="bg1"/>
                </a:solidFill>
                <a:latin typeface="Times New Roman" panose="02020603050405020304" pitchFamily="18" charset="0"/>
                <a:cs typeface="Times New Roman" panose="02020603050405020304" pitchFamily="18" charset="0"/>
              </a:rPr>
              <a:t>STEPS </a:t>
            </a:r>
            <a:r>
              <a:rPr lang="en-US" sz="2800" b="1" i="1" dirty="0">
                <a:solidFill>
                  <a:schemeClr val="bg1"/>
                </a:solidFill>
                <a:latin typeface="Times New Roman" panose="02020603050405020304" pitchFamily="18" charset="0"/>
                <a:cs typeface="Times New Roman" panose="02020603050405020304" pitchFamily="18" charset="0"/>
              </a:rPr>
              <a:t>IN </a:t>
            </a:r>
            <a:r>
              <a:rPr lang="en-US" sz="2800" b="1" i="1" dirty="0" smtClean="0">
                <a:solidFill>
                  <a:schemeClr val="bg1"/>
                </a:solidFill>
                <a:latin typeface="Times New Roman" panose="02020603050405020304" pitchFamily="18" charset="0"/>
                <a:cs typeface="Times New Roman" panose="02020603050405020304" pitchFamily="18" charset="0"/>
              </a:rPr>
              <a:t>PROBLEM-SOLVING</a:t>
            </a:r>
            <a:endParaRPr lang="en-US" sz="2800" b="1" dirty="0" smtClean="0">
              <a:solidFill>
                <a:srgbClr val="FFFF00"/>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506003" y="1117269"/>
            <a:ext cx="7100047" cy="2246769"/>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HYPOTHESIS</a:t>
            </a:r>
          </a:p>
          <a:p>
            <a:r>
              <a:rPr lang="en-US" sz="2800" b="1" dirty="0" smtClean="0">
                <a:solidFill>
                  <a:schemeClr val="bg1"/>
                </a:solidFill>
                <a:latin typeface="Times New Roman" panose="02020603050405020304" pitchFamily="18" charset="0"/>
                <a:cs typeface="Times New Roman" panose="02020603050405020304" pitchFamily="18" charset="0"/>
              </a:rPr>
              <a:t>A solution is a </a:t>
            </a:r>
            <a:r>
              <a:rPr lang="en-US" sz="2800" b="1" dirty="0" smtClean="0">
                <a:solidFill>
                  <a:srgbClr val="FFFF00"/>
                </a:solidFill>
                <a:latin typeface="Times New Roman" panose="02020603050405020304" pitchFamily="18" charset="0"/>
                <a:cs typeface="Times New Roman" panose="02020603050405020304" pitchFamily="18" charset="0"/>
              </a:rPr>
              <a:t>PRACTICAL HYPOTHESIS</a:t>
            </a:r>
            <a:r>
              <a:rPr lang="en-US" sz="2800" b="1" dirty="0" smtClean="0">
                <a:solidFill>
                  <a:schemeClr val="bg1"/>
                </a:solidFill>
                <a:latin typeface="Times New Roman" panose="02020603050405020304" pitchFamily="18" charset="0"/>
                <a:cs typeface="Times New Roman" panose="02020603050405020304" pitchFamily="18" charset="0"/>
              </a:rPr>
              <a:t>. It predicts that if you do a set of actions, then the problem will be resolved, that is, the goal you hope to achieve will be attained.</a:t>
            </a:r>
          </a:p>
        </p:txBody>
      </p:sp>
      <p:pic>
        <p:nvPicPr>
          <p:cNvPr id="5" name="Picture 4"/>
          <p:cNvPicPr>
            <a:picLocks noChangeAspect="1"/>
          </p:cNvPicPr>
          <p:nvPr/>
        </p:nvPicPr>
        <p:blipFill>
          <a:blip r:embed="rId2"/>
          <a:stretch>
            <a:fillRect/>
          </a:stretch>
        </p:blipFill>
        <p:spPr>
          <a:xfrm>
            <a:off x="7917629" y="1431695"/>
            <a:ext cx="3864686" cy="3864686"/>
          </a:xfrm>
          <a:prstGeom prst="rect">
            <a:avLst/>
          </a:prstGeom>
        </p:spPr>
      </p:pic>
    </p:spTree>
    <p:extLst>
      <p:ext uri="{BB962C8B-B14F-4D97-AF65-F5344CB8AC3E}">
        <p14:creationId xmlns:p14="http://schemas.microsoft.com/office/powerpoint/2010/main" val="17175325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72549" y="1873404"/>
            <a:ext cx="6634976" cy="892552"/>
          </a:xfrm>
          <a:prstGeom prst="rect">
            <a:avLst/>
          </a:prstGeom>
          <a:noFill/>
        </p:spPr>
        <p:txBody>
          <a:bodyPr wrap="square" rtlCol="0">
            <a:spAutoFit/>
          </a:bodyPr>
          <a:lstStyle/>
          <a:p>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What is the goal, and how will it be achieved?</a:t>
            </a:r>
          </a:p>
        </p:txBody>
      </p:sp>
      <p:sp>
        <p:nvSpPr>
          <p:cNvPr id="5" name="TextBox 4"/>
          <p:cNvSpPr txBox="1"/>
          <p:nvPr/>
        </p:nvSpPr>
        <p:spPr>
          <a:xfrm>
            <a:off x="472549" y="3813718"/>
            <a:ext cx="11057812" cy="2092881"/>
          </a:xfrm>
          <a:prstGeom prst="rect">
            <a:avLst/>
          </a:prstGeom>
          <a:noFill/>
        </p:spPr>
        <p:txBody>
          <a:bodyPr wrap="square" rtlCol="0">
            <a:spAutoFit/>
          </a:bodyPr>
          <a:lstStyle/>
          <a:p>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goal is reduce </a:t>
            </a:r>
            <a:r>
              <a:rPr lang="en-US" sz="2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microplastics</a:t>
            </a: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the lake. The hypothesis is that using </a:t>
            </a:r>
            <a:r>
              <a:rPr lang="en-US" sz="2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microfilters</a:t>
            </a: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the water treatment plants, combined with an awareness campaign of properly disposing of cosmetics will reduce the presence of </a:t>
            </a:r>
            <a:r>
              <a:rPr lang="en-US" sz="2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microplastics</a:t>
            </a: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in the lake.</a:t>
            </a:r>
          </a:p>
        </p:txBody>
      </p:sp>
      <p:pic>
        <p:nvPicPr>
          <p:cNvPr id="6" name="Picture 5"/>
          <p:cNvPicPr>
            <a:picLocks noChangeAspect="1"/>
          </p:cNvPicPr>
          <p:nvPr/>
        </p:nvPicPr>
        <p:blipFill>
          <a:blip r:embed="rId2"/>
          <a:stretch>
            <a:fillRect/>
          </a:stretch>
        </p:blipFill>
        <p:spPr>
          <a:xfrm>
            <a:off x="7973570" y="413271"/>
            <a:ext cx="3110742" cy="3110742"/>
          </a:xfrm>
          <a:prstGeom prst="rect">
            <a:avLst/>
          </a:prstGeom>
        </p:spPr>
      </p:pic>
    </p:spTree>
    <p:extLst>
      <p:ext uri="{BB962C8B-B14F-4D97-AF65-F5344CB8AC3E}">
        <p14:creationId xmlns:p14="http://schemas.microsoft.com/office/powerpoint/2010/main" val="427956419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6391" y="193638"/>
            <a:ext cx="2657138"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HEURISTICS</a:t>
            </a:r>
          </a:p>
        </p:txBody>
      </p:sp>
      <p:sp>
        <p:nvSpPr>
          <p:cNvPr id="3" name="TextBox 2"/>
          <p:cNvSpPr txBox="1"/>
          <p:nvPr/>
        </p:nvSpPr>
        <p:spPr>
          <a:xfrm>
            <a:off x="398032" y="716858"/>
            <a:ext cx="10671586" cy="3293209"/>
          </a:xfrm>
          <a:prstGeom prst="rect">
            <a:avLst/>
          </a:prstGeom>
          <a:noFill/>
        </p:spPr>
        <p:txBody>
          <a:bodyPr wrap="square" rtlCol="0">
            <a:spAutoFit/>
          </a:bodyPr>
          <a:lstStyle/>
          <a:p>
            <a:r>
              <a:rPr lang="en-US" sz="2600" b="1" dirty="0">
                <a:solidFill>
                  <a:srgbClr val="FFFF00"/>
                </a:solidFill>
                <a:latin typeface="Times New Roman" panose="02020603050405020304" pitchFamily="18" charset="0"/>
                <a:cs typeface="Times New Roman" panose="02020603050405020304" pitchFamily="18" charset="0"/>
              </a:rPr>
              <a:t>Trial and Error</a:t>
            </a:r>
          </a:p>
          <a:p>
            <a:r>
              <a:rPr lang="en-US" sz="2600" b="1" dirty="0">
                <a:solidFill>
                  <a:schemeClr val="bg1"/>
                </a:solidFill>
                <a:latin typeface="Times New Roman" panose="02020603050405020304" pitchFamily="18" charset="0"/>
                <a:cs typeface="Times New Roman" panose="02020603050405020304" pitchFamily="18" charset="0"/>
              </a:rPr>
              <a:t>Trial and error is a very common heuristic for problem solving. People take their best guesses at which actions might solve a problem or achieve a goal, try it out and see whether it solves it.  People use the errors to modify the actions or help formulate a better approach. Trial and error can be costly and time-consuming unless one already has a pretty good idea of how to solve a problem.</a:t>
            </a:r>
          </a:p>
          <a:p>
            <a:endParaRPr lang="en-US" sz="2600" b="1" dirty="0" smtClean="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98032" y="4010067"/>
            <a:ext cx="11182576" cy="2492990"/>
          </a:xfrm>
          <a:prstGeom prst="rect">
            <a:avLst/>
          </a:prstGeom>
          <a:noFill/>
        </p:spPr>
        <p:txBody>
          <a:bodyPr wrap="square" rtlCol="0">
            <a:spAutoFit/>
          </a:bodyPr>
          <a:lstStyle/>
          <a:p>
            <a:r>
              <a:rPr lang="en-US" sz="2600" b="1" dirty="0">
                <a:solidFill>
                  <a:srgbClr val="FFFF00"/>
                </a:solidFill>
                <a:latin typeface="Times New Roman" panose="02020603050405020304" pitchFamily="18" charset="0"/>
                <a:cs typeface="Times New Roman" panose="02020603050405020304" pitchFamily="18" charset="0"/>
              </a:rPr>
              <a:t>Availability Heuristic</a:t>
            </a:r>
          </a:p>
          <a:p>
            <a:r>
              <a:rPr lang="en-US" sz="2600" b="1" dirty="0">
                <a:solidFill>
                  <a:schemeClr val="bg1"/>
                </a:solidFill>
                <a:latin typeface="Times New Roman" panose="02020603050405020304" pitchFamily="18" charset="0"/>
                <a:cs typeface="Times New Roman" panose="02020603050405020304" pitchFamily="18" charset="0"/>
              </a:rPr>
              <a:t>In this heuristic, people look to how they solved similar problems in the past and try to apply it to the current problem. One difficulty with this approach is that every situation has some difference or nuance, so applying a successful solution to a somewhat different situation may not always work. </a:t>
            </a:r>
          </a:p>
          <a:p>
            <a:endParaRPr lang="en-US" sz="26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327616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6391" y="193638"/>
            <a:ext cx="2657138"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HEURISTICS</a:t>
            </a:r>
          </a:p>
        </p:txBody>
      </p:sp>
      <p:sp>
        <p:nvSpPr>
          <p:cNvPr id="3" name="TextBox 2"/>
          <p:cNvSpPr txBox="1"/>
          <p:nvPr/>
        </p:nvSpPr>
        <p:spPr>
          <a:xfrm>
            <a:off x="215152" y="716858"/>
            <a:ext cx="11607501" cy="3293209"/>
          </a:xfrm>
          <a:prstGeom prst="rect">
            <a:avLst/>
          </a:prstGeom>
          <a:noFill/>
        </p:spPr>
        <p:txBody>
          <a:bodyPr wrap="square" rtlCol="0">
            <a:spAutoFit/>
          </a:bodyPr>
          <a:lstStyle/>
          <a:p>
            <a:r>
              <a:rPr lang="en-US" sz="2600" b="1" dirty="0">
                <a:solidFill>
                  <a:srgbClr val="FFFF00"/>
                </a:solidFill>
                <a:latin typeface="Times New Roman" panose="02020603050405020304" pitchFamily="18" charset="0"/>
                <a:cs typeface="Times New Roman" panose="02020603050405020304" pitchFamily="18" charset="0"/>
              </a:rPr>
              <a:t>Reverse Engineering</a:t>
            </a:r>
          </a:p>
          <a:p>
            <a:r>
              <a:rPr lang="en-US" sz="2600" b="1" dirty="0">
                <a:solidFill>
                  <a:schemeClr val="bg1"/>
                </a:solidFill>
                <a:latin typeface="Times New Roman" panose="02020603050405020304" pitchFamily="18" charset="0"/>
                <a:cs typeface="Times New Roman" panose="02020603050405020304" pitchFamily="18" charset="0"/>
              </a:rPr>
              <a:t> In this heuristic, if the goal is known, work backwards incrementally, from the goal to what steps can actually be taken directly. Considering the goal, determine what is the most proximate action that needs to be done to accomplish that goal. Next consider what is the proximate action that must be done to accomplish that step. Continue with this process until one can identify an action that can be done directly, working back up the chain to accomplish the goal. </a:t>
            </a:r>
          </a:p>
          <a:p>
            <a:endParaRPr lang="en-US" sz="2600" b="1" dirty="0" smtClean="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376518" y="4496696"/>
            <a:ext cx="11274014" cy="2092881"/>
          </a:xfrm>
          <a:prstGeom prst="rect">
            <a:avLst/>
          </a:prstGeom>
          <a:noFill/>
        </p:spPr>
        <p:txBody>
          <a:bodyPr wrap="square" rtlCol="0">
            <a:spAutoFit/>
          </a:bodyPr>
          <a:lstStyle/>
          <a:p>
            <a:r>
              <a:rPr lang="en-US" sz="2600" b="1" i="1" dirty="0">
                <a:solidFill>
                  <a:srgbClr val="FFFF00"/>
                </a:solidFill>
                <a:latin typeface="Times New Roman" panose="02020603050405020304" pitchFamily="18" charset="0"/>
                <a:cs typeface="Times New Roman" panose="02020603050405020304" pitchFamily="18" charset="0"/>
              </a:rPr>
              <a:t>Means-End</a:t>
            </a:r>
            <a:endParaRPr lang="en-US" sz="2600" b="1" dirty="0">
              <a:solidFill>
                <a:srgbClr val="FFFF00"/>
              </a:solidFill>
              <a:latin typeface="Times New Roman" panose="02020603050405020304" pitchFamily="18" charset="0"/>
              <a:cs typeface="Times New Roman" panose="02020603050405020304" pitchFamily="18" charset="0"/>
            </a:endParaRPr>
          </a:p>
          <a:p>
            <a:r>
              <a:rPr lang="en-US" sz="2600" b="1" dirty="0">
                <a:solidFill>
                  <a:schemeClr val="bg1"/>
                </a:solidFill>
                <a:latin typeface="Times New Roman" panose="02020603050405020304" pitchFamily="18" charset="0"/>
                <a:cs typeface="Times New Roman" panose="02020603050405020304" pitchFamily="18" charset="0"/>
              </a:rPr>
              <a:t>In this heuristic, one breaks down the problem into a number of sub-problems, each with a specific goal, and there is an attempt to reduce the difference between the current state and the goal for each of the sub-problems</a:t>
            </a:r>
            <a:r>
              <a:rPr lang="en-US" sz="2600" b="1" dirty="0" smtClean="0">
                <a:solidFill>
                  <a:schemeClr val="bg1"/>
                </a:solidFill>
                <a:latin typeface="Times New Roman" panose="02020603050405020304" pitchFamily="18" charset="0"/>
                <a:cs typeface="Times New Roman" panose="02020603050405020304" pitchFamily="18" charset="0"/>
              </a:rPr>
              <a:t>.</a:t>
            </a:r>
            <a:endParaRPr lang="en-US" sz="2600" b="1" dirty="0">
              <a:solidFill>
                <a:schemeClr val="bg1"/>
              </a:solidFill>
              <a:latin typeface="Times New Roman" panose="02020603050405020304" pitchFamily="18" charset="0"/>
              <a:cs typeface="Times New Roman" panose="02020603050405020304" pitchFamily="18" charset="0"/>
            </a:endParaRPr>
          </a:p>
          <a:p>
            <a:endParaRPr lang="en-US" sz="26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688994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66391" y="193638"/>
            <a:ext cx="2657138"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HEURISTICS</a:t>
            </a:r>
          </a:p>
        </p:txBody>
      </p:sp>
      <p:sp>
        <p:nvSpPr>
          <p:cNvPr id="3" name="TextBox 2"/>
          <p:cNvSpPr txBox="1"/>
          <p:nvPr/>
        </p:nvSpPr>
        <p:spPr>
          <a:xfrm>
            <a:off x="527125" y="796066"/>
            <a:ext cx="10316584" cy="2092881"/>
          </a:xfrm>
          <a:prstGeom prst="rect">
            <a:avLst/>
          </a:prstGeom>
          <a:noFill/>
        </p:spPr>
        <p:txBody>
          <a:bodyPr wrap="square" rtlCol="0">
            <a:spAutoFit/>
          </a:bodyPr>
          <a:lstStyle/>
          <a:p>
            <a:r>
              <a:rPr lang="en-US" sz="2600" b="1" dirty="0">
                <a:solidFill>
                  <a:srgbClr val="FFFF00"/>
                </a:solidFill>
                <a:latin typeface="Times New Roman" panose="02020603050405020304" pitchFamily="18" charset="0"/>
                <a:cs typeface="Times New Roman" panose="02020603050405020304" pitchFamily="18" charset="0"/>
              </a:rPr>
              <a:t>Hill-Climbing</a:t>
            </a:r>
          </a:p>
          <a:p>
            <a:r>
              <a:rPr lang="en-US" sz="2600" b="1" dirty="0">
                <a:solidFill>
                  <a:schemeClr val="bg1"/>
                </a:solidFill>
                <a:latin typeface="Times New Roman" panose="02020603050405020304" pitchFamily="18" charset="0"/>
                <a:cs typeface="Times New Roman" panose="02020603050405020304" pitchFamily="18" charset="0"/>
              </a:rPr>
              <a:t> One starts with a poor solution that may be in place and changes particular parts of the solution to see if there is any incremental improvement in the results.</a:t>
            </a:r>
          </a:p>
          <a:p>
            <a:endParaRPr lang="en-US" sz="2600" b="1" dirty="0" smtClean="0">
              <a:solidFill>
                <a:schemeClr val="bg1"/>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441064" y="3151990"/>
            <a:ext cx="11177195" cy="3293209"/>
          </a:xfrm>
          <a:prstGeom prst="rect">
            <a:avLst/>
          </a:prstGeom>
          <a:noFill/>
        </p:spPr>
        <p:txBody>
          <a:bodyPr wrap="square" rtlCol="0">
            <a:spAutoFit/>
          </a:bodyPr>
          <a:lstStyle/>
          <a:p>
            <a:r>
              <a:rPr lang="en-US" sz="2600" b="1" dirty="0">
                <a:solidFill>
                  <a:srgbClr val="FFFF00"/>
                </a:solidFill>
                <a:latin typeface="Times New Roman" panose="02020603050405020304" pitchFamily="18" charset="0"/>
                <a:cs typeface="Times New Roman" panose="02020603050405020304" pitchFamily="18" charset="0"/>
              </a:rPr>
              <a:t>Greedy algorithms </a:t>
            </a:r>
          </a:p>
          <a:p>
            <a:r>
              <a:rPr lang="en-US" sz="2600" b="1" dirty="0">
                <a:solidFill>
                  <a:schemeClr val="bg1"/>
                </a:solidFill>
                <a:latin typeface="Times New Roman" panose="02020603050405020304" pitchFamily="18" charset="0"/>
                <a:cs typeface="Times New Roman" panose="02020603050405020304" pitchFamily="18" charset="0"/>
              </a:rPr>
              <a:t>In this heuristic, people take wherever they are and try to make an optimal choice at that point, then move from there to the next optimal point, and so on. In other words, this heuristic does not attempt any long-range strategy or does not engage in thinking out all the consequences of a sequence of moves toward a goal. That saves time and energy in detailed calculations and plans, but often ends with less than optimal results.</a:t>
            </a:r>
          </a:p>
          <a:p>
            <a:endParaRPr lang="en-US" sz="26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860613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490266" y="103246"/>
            <a:ext cx="5411096" cy="523220"/>
          </a:xfrm>
          <a:prstGeom prst="rect">
            <a:avLst/>
          </a:prstGeom>
          <a:noFill/>
        </p:spPr>
        <p:txBody>
          <a:bodyPr wrap="square" rtlCol="0">
            <a:spAutoFit/>
          </a:bodyPr>
          <a:lstStyle/>
          <a:p>
            <a:r>
              <a:rPr lang="en-US" sz="2800" b="1" i="1" dirty="0" smtClean="0">
                <a:solidFill>
                  <a:schemeClr val="bg1"/>
                </a:solidFill>
                <a:latin typeface="Times New Roman" panose="02020603050405020304" pitchFamily="18" charset="0"/>
                <a:cs typeface="Times New Roman" panose="02020603050405020304" pitchFamily="18" charset="0"/>
              </a:rPr>
              <a:t>STEPS </a:t>
            </a:r>
            <a:r>
              <a:rPr lang="en-US" sz="2800" b="1" i="1" dirty="0">
                <a:solidFill>
                  <a:schemeClr val="bg1"/>
                </a:solidFill>
                <a:latin typeface="Times New Roman" panose="02020603050405020304" pitchFamily="18" charset="0"/>
                <a:cs typeface="Times New Roman" panose="02020603050405020304" pitchFamily="18" charset="0"/>
              </a:rPr>
              <a:t>IN </a:t>
            </a:r>
            <a:r>
              <a:rPr lang="en-US" sz="2800" b="1" i="1" dirty="0" smtClean="0">
                <a:solidFill>
                  <a:schemeClr val="bg1"/>
                </a:solidFill>
                <a:latin typeface="Times New Roman" panose="02020603050405020304" pitchFamily="18" charset="0"/>
                <a:cs typeface="Times New Roman" panose="02020603050405020304" pitchFamily="18" charset="0"/>
              </a:rPr>
              <a:t>PROBLEM-SOLVING</a:t>
            </a:r>
            <a:endParaRPr lang="en-US" sz="2800" b="1" dirty="0" smtClean="0">
              <a:solidFill>
                <a:srgbClr val="FFFF00"/>
              </a:solidFill>
              <a:latin typeface="Times New Roman" panose="02020603050405020304" pitchFamily="18" charset="0"/>
              <a:cs typeface="Times New Roman" panose="02020603050405020304" pitchFamily="18" charset="0"/>
            </a:endParaRPr>
          </a:p>
        </p:txBody>
      </p:sp>
      <p:sp>
        <p:nvSpPr>
          <p:cNvPr id="4" name="TextBox 3"/>
          <p:cNvSpPr txBox="1"/>
          <p:nvPr/>
        </p:nvSpPr>
        <p:spPr>
          <a:xfrm>
            <a:off x="710005" y="2518661"/>
            <a:ext cx="10650070" cy="2893100"/>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cs typeface="Times New Roman" panose="02020603050405020304" pitchFamily="18" charset="0"/>
              </a:rPr>
              <a:t>Since solutions are practical hypotheses that act as interventions to solve a problem, they should be evaluated in ways in which any hypothesis is evaluate. Of course, ideally, if an intervention is executed, one should see the problem go away. However, this rarely happens. More the typically interventions ameliorate a problem rather than completely solve it.</a:t>
            </a:r>
          </a:p>
          <a:p>
            <a:r>
              <a:rPr lang="en-US" sz="2600" b="1" dirty="0">
                <a:solidFill>
                  <a:schemeClr val="bg1"/>
                </a:solidFill>
                <a:latin typeface="Times New Roman" panose="02020603050405020304" pitchFamily="18" charset="0"/>
                <a:cs typeface="Times New Roman" panose="02020603050405020304" pitchFamily="18" charset="0"/>
              </a:rPr>
              <a:t> </a:t>
            </a:r>
          </a:p>
          <a:p>
            <a:endParaRPr lang="en-US" sz="2600" b="1" dirty="0" smtClean="0">
              <a:solidFill>
                <a:schemeClr val="bg1"/>
              </a:solidFill>
              <a:latin typeface="Times New Roman" panose="02020603050405020304" pitchFamily="18" charset="0"/>
              <a:cs typeface="Times New Roman" panose="02020603050405020304" pitchFamily="18" charset="0"/>
            </a:endParaRPr>
          </a:p>
        </p:txBody>
      </p:sp>
      <p:grpSp>
        <p:nvGrpSpPr>
          <p:cNvPr id="5" name="Group 4"/>
          <p:cNvGrpSpPr/>
          <p:nvPr/>
        </p:nvGrpSpPr>
        <p:grpSpPr>
          <a:xfrm>
            <a:off x="3226497" y="743020"/>
            <a:ext cx="3397249" cy="1698624"/>
            <a:chOff x="0" y="1915976"/>
            <a:chExt cx="3397249" cy="1698624"/>
          </a:xfrm>
        </p:grpSpPr>
        <p:sp>
          <p:nvSpPr>
            <p:cNvPr id="6" name="Rounded Rectangle 5"/>
            <p:cNvSpPr/>
            <p:nvPr/>
          </p:nvSpPr>
          <p:spPr>
            <a:xfrm>
              <a:off x="0" y="1915976"/>
              <a:ext cx="3397249" cy="16986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 name="Rounded Rectangle 4"/>
            <p:cNvSpPr txBox="1"/>
            <p:nvPr/>
          </p:nvSpPr>
          <p:spPr>
            <a:xfrm>
              <a:off x="82920" y="1998896"/>
              <a:ext cx="3231409" cy="15327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kern="1200" dirty="0" smtClean="0">
                  <a:solidFill>
                    <a:srgbClr val="FFC000"/>
                  </a:solidFill>
                </a:rPr>
                <a:t>EVALUATION</a:t>
              </a:r>
              <a:endParaRPr lang="en-US" sz="4300" b="1" kern="1200" dirty="0">
                <a:solidFill>
                  <a:srgbClr val="FFC000"/>
                </a:solidFill>
              </a:endParaRPr>
            </a:p>
          </p:txBody>
        </p:sp>
      </p:grpSp>
    </p:spTree>
    <p:extLst>
      <p:ext uri="{BB962C8B-B14F-4D97-AF65-F5344CB8AC3E}">
        <p14:creationId xmlns:p14="http://schemas.microsoft.com/office/powerpoint/2010/main" val="14893600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862254" y="2653990"/>
            <a:ext cx="7973122" cy="2893100"/>
          </a:xfrm>
          <a:prstGeom prst="rect">
            <a:avLst/>
          </a:prstGeom>
          <a:noFill/>
        </p:spPr>
        <p:txBody>
          <a:bodyPr wrap="square" rtlCol="0">
            <a:spAutoFit/>
          </a:bodyPr>
          <a:lstStyle/>
          <a:p>
            <a:r>
              <a:rPr lang="en-US" sz="2600" b="1" dirty="0">
                <a:solidFill>
                  <a:schemeClr val="bg1"/>
                </a:solidFill>
                <a:latin typeface="Times New Roman" panose="02020603050405020304" pitchFamily="18" charset="0"/>
                <a:cs typeface="Times New Roman" panose="02020603050405020304" pitchFamily="18" charset="0"/>
              </a:rPr>
              <a:t>In order to determine whether an intervention is working, one must first have some sort of metric or measure related to the goal. </a:t>
            </a:r>
            <a:endParaRPr lang="en-US" sz="2600" b="1" dirty="0" smtClean="0">
              <a:solidFill>
                <a:schemeClr val="bg1"/>
              </a:solidFill>
              <a:latin typeface="Times New Roman" panose="02020603050405020304" pitchFamily="18" charset="0"/>
              <a:cs typeface="Times New Roman" panose="02020603050405020304" pitchFamily="18" charset="0"/>
            </a:endParaRPr>
          </a:p>
          <a:p>
            <a:endParaRPr lang="en-US" sz="2600" b="1" dirty="0">
              <a:solidFill>
                <a:schemeClr val="bg1"/>
              </a:solidFill>
              <a:latin typeface="Times New Roman" panose="02020603050405020304" pitchFamily="18" charset="0"/>
              <a:cs typeface="Times New Roman" panose="02020603050405020304" pitchFamily="18" charset="0"/>
            </a:endParaRPr>
          </a:p>
          <a:p>
            <a:r>
              <a:rPr lang="en-US" sz="2600" b="1" dirty="0" smtClean="0">
                <a:solidFill>
                  <a:schemeClr val="bg1"/>
                </a:solidFill>
                <a:latin typeface="Times New Roman" panose="02020603050405020304" pitchFamily="18" charset="0"/>
                <a:cs typeface="Times New Roman" panose="02020603050405020304" pitchFamily="18" charset="0"/>
              </a:rPr>
              <a:t>For </a:t>
            </a:r>
            <a:r>
              <a:rPr lang="en-US" sz="2600" b="1" dirty="0">
                <a:solidFill>
                  <a:schemeClr val="bg1"/>
                </a:solidFill>
                <a:latin typeface="Times New Roman" panose="02020603050405020304" pitchFamily="18" charset="0"/>
                <a:cs typeface="Times New Roman" panose="02020603050405020304" pitchFamily="18" charset="0"/>
              </a:rPr>
              <a:t>example, if </a:t>
            </a:r>
            <a:r>
              <a:rPr lang="en-US" sz="2600" b="1" dirty="0" err="1" smtClean="0">
                <a:solidFill>
                  <a:schemeClr val="bg1"/>
                </a:solidFill>
                <a:latin typeface="Times New Roman" panose="02020603050405020304" pitchFamily="18" charset="0"/>
                <a:cs typeface="Times New Roman" panose="02020603050405020304" pitchFamily="18" charset="0"/>
              </a:rPr>
              <a:t>microplastic</a:t>
            </a:r>
            <a:r>
              <a:rPr lang="en-US" sz="2600" b="1" dirty="0" smtClean="0">
                <a:solidFill>
                  <a:schemeClr val="bg1"/>
                </a:solidFill>
                <a:latin typeface="Times New Roman" panose="02020603050405020304" pitchFamily="18" charset="0"/>
                <a:cs typeface="Times New Roman" panose="02020603050405020304" pitchFamily="18" charset="0"/>
              </a:rPr>
              <a:t> pollution </a:t>
            </a:r>
            <a:r>
              <a:rPr lang="en-US" sz="2600" b="1" dirty="0">
                <a:solidFill>
                  <a:schemeClr val="bg1"/>
                </a:solidFill>
                <a:latin typeface="Times New Roman" panose="02020603050405020304" pitchFamily="18" charset="0"/>
                <a:cs typeface="Times New Roman" panose="02020603050405020304" pitchFamily="18" charset="0"/>
              </a:rPr>
              <a:t>in a local lake is the problem, </a:t>
            </a:r>
            <a:r>
              <a:rPr lang="en-US" sz="2600" b="1" dirty="0" smtClean="0">
                <a:solidFill>
                  <a:schemeClr val="bg1"/>
                </a:solidFill>
                <a:latin typeface="Times New Roman" panose="02020603050405020304" pitchFamily="18" charset="0"/>
                <a:cs typeface="Times New Roman" panose="02020603050405020304" pitchFamily="18" charset="0"/>
              </a:rPr>
              <a:t>what will be the target ppm for the amount of </a:t>
            </a:r>
            <a:r>
              <a:rPr lang="en-US" sz="2600" b="1" dirty="0" err="1" smtClean="0">
                <a:solidFill>
                  <a:schemeClr val="bg1"/>
                </a:solidFill>
                <a:latin typeface="Times New Roman" panose="02020603050405020304" pitchFamily="18" charset="0"/>
                <a:cs typeface="Times New Roman" panose="02020603050405020304" pitchFamily="18" charset="0"/>
              </a:rPr>
              <a:t>microplastics</a:t>
            </a:r>
            <a:r>
              <a:rPr lang="en-US" sz="2600" b="1" dirty="0" smtClean="0">
                <a:solidFill>
                  <a:schemeClr val="bg1"/>
                </a:solidFill>
                <a:latin typeface="Times New Roman" panose="02020603050405020304" pitchFamily="18" charset="0"/>
                <a:cs typeface="Times New Roman" panose="02020603050405020304" pitchFamily="18" charset="0"/>
              </a:rPr>
              <a:t> in sufficient sampling. </a:t>
            </a:r>
            <a:endPar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grpSp>
        <p:nvGrpSpPr>
          <p:cNvPr id="4" name="Group 3"/>
          <p:cNvGrpSpPr/>
          <p:nvPr/>
        </p:nvGrpSpPr>
        <p:grpSpPr>
          <a:xfrm>
            <a:off x="3694848" y="449805"/>
            <a:ext cx="3397249" cy="1698624"/>
            <a:chOff x="0" y="1915976"/>
            <a:chExt cx="3397249" cy="1698624"/>
          </a:xfrm>
        </p:grpSpPr>
        <p:sp>
          <p:nvSpPr>
            <p:cNvPr id="5" name="Rounded Rectangle 4"/>
            <p:cNvSpPr/>
            <p:nvPr/>
          </p:nvSpPr>
          <p:spPr>
            <a:xfrm>
              <a:off x="0" y="1915976"/>
              <a:ext cx="3397249" cy="1698624"/>
            </a:xfrm>
            <a:prstGeom prst="round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Rounded Rectangle 4"/>
            <p:cNvSpPr txBox="1"/>
            <p:nvPr/>
          </p:nvSpPr>
          <p:spPr>
            <a:xfrm>
              <a:off x="82920" y="1998896"/>
              <a:ext cx="3231409" cy="153278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n-US" sz="4300" b="1" kern="1200" dirty="0" smtClean="0">
                  <a:solidFill>
                    <a:srgbClr val="FFC000"/>
                  </a:solidFill>
                </a:rPr>
                <a:t>EVALUATION</a:t>
              </a:r>
              <a:endParaRPr lang="en-US" sz="4300" b="1" kern="1200" dirty="0">
                <a:solidFill>
                  <a:srgbClr val="FFC000"/>
                </a:solidFill>
              </a:endParaRPr>
            </a:p>
          </p:txBody>
        </p:sp>
      </p:grpSp>
    </p:spTree>
    <p:extLst>
      <p:ext uri="{BB962C8B-B14F-4D97-AF65-F5344CB8AC3E}">
        <p14:creationId xmlns:p14="http://schemas.microsoft.com/office/powerpoint/2010/main" val="2891154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2"/>
          <a:srcRect l="15818" r="15455" b="19045"/>
          <a:stretch/>
        </p:blipFill>
        <p:spPr>
          <a:xfrm>
            <a:off x="3770294" y="946588"/>
            <a:ext cx="3623481" cy="3371850"/>
          </a:xfrm>
          <a:prstGeom prst="rect">
            <a:avLst/>
          </a:prstGeom>
        </p:spPr>
      </p:pic>
      <p:sp>
        <p:nvSpPr>
          <p:cNvPr id="4" name="TextBox 3"/>
          <p:cNvSpPr txBox="1"/>
          <p:nvPr/>
        </p:nvSpPr>
        <p:spPr>
          <a:xfrm>
            <a:off x="2056891" y="4545122"/>
            <a:ext cx="7533157" cy="2092881"/>
          </a:xfrm>
          <a:prstGeom prst="rect">
            <a:avLst/>
          </a:prstGeom>
          <a:noFill/>
        </p:spPr>
        <p:txBody>
          <a:bodyPr wrap="square" rtlCol="0">
            <a:spAutoFit/>
          </a:bodyPr>
          <a:lstStyle/>
          <a:p>
            <a:pPr algn="ct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Jake </a:t>
            </a:r>
            <a:r>
              <a:rPr lang="en-US" sz="2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Liszka</a:t>
            </a:r>
            <a:endPar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SUNY Plattsburgh</a:t>
            </a:r>
          </a:p>
          <a:p>
            <a:pPr algn="ct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Director, Center for Interdisciplinary and Area Studies</a:t>
            </a:r>
          </a:p>
          <a:p>
            <a:pPr algn="ct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3"/>
              </a:rPr>
              <a:t>James.Liszka@Plattsburgh.edu</a:t>
            </a: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
        <p:nvSpPr>
          <p:cNvPr id="6" name="TextBox 5"/>
          <p:cNvSpPr txBox="1"/>
          <p:nvPr/>
        </p:nvSpPr>
        <p:spPr>
          <a:xfrm>
            <a:off x="3770294" y="227461"/>
            <a:ext cx="3685308" cy="492443"/>
          </a:xfrm>
          <a:prstGeom prst="rect">
            <a:avLst/>
          </a:prstGeom>
          <a:noFill/>
        </p:spPr>
        <p:txBody>
          <a:bodyPr wrap="square" rtlCol="0">
            <a:spAutoFit/>
          </a:bodyPr>
          <a:lstStyle/>
          <a:p>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INTRODUCTIONS</a:t>
            </a:r>
          </a:p>
        </p:txBody>
      </p:sp>
    </p:spTree>
    <p:extLst>
      <p:ext uri="{BB962C8B-B14F-4D97-AF65-F5344CB8AC3E}">
        <p14:creationId xmlns:p14="http://schemas.microsoft.com/office/powerpoint/2010/main" val="183078844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56156" y="981308"/>
            <a:ext cx="4103649" cy="492443"/>
          </a:xfrm>
          <a:prstGeom prst="rect">
            <a:avLst/>
          </a:prstGeom>
          <a:noFill/>
        </p:spPr>
        <p:txBody>
          <a:bodyPr wrap="square" rtlCol="0">
            <a:spAutoFit/>
          </a:bodyPr>
          <a:lstStyle/>
          <a:p>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Contact information</a:t>
            </a:r>
          </a:p>
        </p:txBody>
      </p:sp>
      <p:sp>
        <p:nvSpPr>
          <p:cNvPr id="3" name="TextBox 2"/>
          <p:cNvSpPr txBox="1"/>
          <p:nvPr/>
        </p:nvSpPr>
        <p:spPr>
          <a:xfrm>
            <a:off x="2631688" y="2687444"/>
            <a:ext cx="6122020" cy="2092881"/>
          </a:xfrm>
          <a:prstGeom prst="rect">
            <a:avLst/>
          </a:prstGeom>
          <a:noFill/>
        </p:spPr>
        <p:txBody>
          <a:bodyPr wrap="square" rtlCol="0">
            <a:spAutoFit/>
          </a:bodyPr>
          <a:lstStyle/>
          <a:p>
            <a:pPr algn="ct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James </a:t>
            </a:r>
            <a:r>
              <a:rPr lang="en-US" sz="2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Liszka</a:t>
            </a: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Ph.D.</a:t>
            </a:r>
          </a:p>
          <a:p>
            <a:pPr algn="ct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Center for Interdisciplinary and Area Studies</a:t>
            </a:r>
          </a:p>
          <a:p>
            <a:pPr algn="ct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SUNY, Plattsburgh</a:t>
            </a:r>
          </a:p>
          <a:p>
            <a:pPr algn="ct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hlinkClick r:id="rId2"/>
              </a:rPr>
              <a:t>James.Liszka@Plattsburgh.edu</a:t>
            </a: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a:t>
            </a:r>
          </a:p>
        </p:txBody>
      </p:sp>
    </p:spTree>
    <p:extLst>
      <p:ext uri="{BB962C8B-B14F-4D97-AF65-F5344CB8AC3E}">
        <p14:creationId xmlns:p14="http://schemas.microsoft.com/office/powerpoint/2010/main" val="171872502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1944399" y="0"/>
            <a:ext cx="10102636" cy="6269714"/>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34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Funded by:</a:t>
            </a:r>
            <a:endPar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2015: </a:t>
            </a:r>
            <a:r>
              <a:rPr lang="en-US" sz="3400" b="1" dirty="0" err="1" smtClean="0">
                <a:solidFill>
                  <a:srgbClr val="FF0000"/>
                </a:solidFill>
                <a:latin typeface="Verdana" panose="020B0604030504040204" pitchFamily="34" charset="0"/>
                <a:ea typeface="Verdana" panose="020B0604030504040204" pitchFamily="34" charset="0"/>
                <a:cs typeface="Verdana" panose="020B0604030504040204" pitchFamily="34" charset="0"/>
              </a:rPr>
              <a:t>Teagle</a:t>
            </a:r>
            <a:r>
              <a:rPr lang="en-US" sz="34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 Foundation</a:t>
            </a:r>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$25K Planning Grant</a:t>
            </a:r>
          </a:p>
          <a:p>
            <a:pPr algn="l"/>
            <a:endPar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2016: </a:t>
            </a:r>
            <a:r>
              <a:rPr lang="en-US" sz="3400" b="1" dirty="0" smtClean="0">
                <a:solidFill>
                  <a:srgbClr val="66FF33"/>
                </a:solidFill>
                <a:latin typeface="Verdana" panose="020B0604030504040204" pitchFamily="34" charset="0"/>
                <a:ea typeface="Verdana" panose="020B0604030504040204" pitchFamily="34" charset="0"/>
                <a:cs typeface="Verdana" panose="020B0604030504040204" pitchFamily="34" charset="0"/>
              </a:rPr>
              <a:t>SUNY  Performance &amp; Investment Fund </a:t>
            </a:r>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$250K</a:t>
            </a:r>
          </a:p>
          <a:p>
            <a:pPr algn="l"/>
            <a:endPar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l"/>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2017: this material based upon work supported by the </a:t>
            </a:r>
            <a:r>
              <a:rPr lang="en-US" sz="3400" b="1" dirty="0" smtClean="0">
                <a:solidFill>
                  <a:srgbClr val="00B0F0"/>
                </a:solidFill>
                <a:latin typeface="Verdana" panose="020B0604030504040204" pitchFamily="34" charset="0"/>
                <a:ea typeface="Verdana" panose="020B0604030504040204" pitchFamily="34" charset="0"/>
                <a:cs typeface="Verdana" panose="020B0604030504040204" pitchFamily="34" charset="0"/>
              </a:rPr>
              <a:t>National Science Foundation </a:t>
            </a:r>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under Grant #</a:t>
            </a:r>
            <a:r>
              <a:rPr lang="en-US" sz="3400" b="1" dirty="0">
                <a:solidFill>
                  <a:schemeClr val="bg1"/>
                </a:solidFill>
                <a:latin typeface="Verdana" panose="020B0604030504040204" pitchFamily="34" charset="0"/>
                <a:ea typeface="Verdana" panose="020B0604030504040204" pitchFamily="34" charset="0"/>
                <a:cs typeface="Verdana" panose="020B0604030504040204" pitchFamily="34" charset="0"/>
              </a:rPr>
              <a:t>1712227 ($</a:t>
            </a:r>
            <a:r>
              <a:rPr lang="en-US" sz="3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293K)</a:t>
            </a: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a:t>
            </a:r>
            <a:r>
              <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rPr>
              <a:t>Any opinions, findings, and conclusions or recommendations expressed in this material are those of the author(s) and do not necessarily reflect the views of the National Science </a:t>
            </a:r>
            <a:r>
              <a:rPr lang="en-US"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Foundation)</a:t>
            </a:r>
            <a:endParaRPr lang="en-US" sz="20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3" name="Picture 2"/>
          <p:cNvPicPr>
            <a:picLocks noChangeAspect="1"/>
          </p:cNvPicPr>
          <p:nvPr/>
        </p:nvPicPr>
        <p:blipFill>
          <a:blip r:embed="rId2"/>
          <a:stretch>
            <a:fillRect/>
          </a:stretch>
        </p:blipFill>
        <p:spPr>
          <a:xfrm>
            <a:off x="426046" y="5326660"/>
            <a:ext cx="1298316" cy="1305821"/>
          </a:xfrm>
          <a:prstGeom prst="rect">
            <a:avLst/>
          </a:prstGeom>
        </p:spPr>
      </p:pic>
      <p:pic>
        <p:nvPicPr>
          <p:cNvPr id="4" name="Picture 6" descr="sunyLogo[1]"/>
          <p:cNvPicPr>
            <a:picLocks noChangeAspect="1" noChangeArrowheads="1"/>
          </p:cNvPicPr>
          <p:nvPr/>
        </p:nvPicPr>
        <p:blipFill rotWithShape="1">
          <a:blip r:embed="rId3">
            <a:extLst>
              <a:ext uri="{28A0092B-C50C-407E-A947-70E740481C1C}">
                <a14:useLocalDpi xmlns:a14="http://schemas.microsoft.com/office/drawing/2010/main" val="0"/>
              </a:ext>
            </a:extLst>
          </a:blip>
          <a:srcRect r="50069"/>
          <a:stretch/>
        </p:blipFill>
        <p:spPr bwMode="auto">
          <a:xfrm>
            <a:off x="223101" y="3368301"/>
            <a:ext cx="1500730" cy="117024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in">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CCCCCC"/>
                  </a:outerShdw>
                </a:effectLst>
              </a14:hiddenEffects>
            </a:ext>
          </a:extLst>
        </p:spPr>
      </p:pic>
      <p:pic>
        <p:nvPicPr>
          <p:cNvPr id="5" name="Picture 4"/>
          <p:cNvPicPr>
            <a:picLocks noChangeAspect="1"/>
          </p:cNvPicPr>
          <p:nvPr/>
        </p:nvPicPr>
        <p:blipFill>
          <a:blip r:embed="rId4"/>
          <a:stretch>
            <a:fillRect/>
          </a:stretch>
        </p:blipFill>
        <p:spPr>
          <a:xfrm>
            <a:off x="341393" y="1532218"/>
            <a:ext cx="1264146" cy="1264146"/>
          </a:xfrm>
          <a:prstGeom prst="rect">
            <a:avLst/>
          </a:prstGeom>
        </p:spPr>
      </p:pic>
    </p:spTree>
    <p:extLst>
      <p:ext uri="{BB962C8B-B14F-4D97-AF65-F5344CB8AC3E}">
        <p14:creationId xmlns:p14="http://schemas.microsoft.com/office/powerpoint/2010/main" val="29600279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58414" y="50751"/>
            <a:ext cx="9762565" cy="954107"/>
          </a:xfrm>
          <a:prstGeom prst="rect">
            <a:avLst/>
          </a:prstGeom>
          <a:noFill/>
        </p:spPr>
        <p:txBody>
          <a:bodyPr wrap="square" rtlCol="0">
            <a:spAutoFit/>
          </a:bodyPr>
          <a:lstStyle/>
          <a:p>
            <a:pPr algn="ctr"/>
            <a:r>
              <a:rPr lang="en-US" sz="2800" b="1" dirty="0" smtClean="0">
                <a:solidFill>
                  <a:schemeClr val="bg1"/>
                </a:solidFill>
                <a:latin typeface="Times New Roman" panose="02020603050405020304" pitchFamily="18" charset="0"/>
                <a:cs typeface="Times New Roman" panose="02020603050405020304" pitchFamily="18" charset="0"/>
              </a:rPr>
              <a:t>Many definitions of a problem characterize it as an impediment or obstacle to a goal</a:t>
            </a:r>
          </a:p>
        </p:txBody>
      </p:sp>
      <p:pic>
        <p:nvPicPr>
          <p:cNvPr id="5" name="Picture 4"/>
          <p:cNvPicPr>
            <a:picLocks noChangeAspect="1"/>
          </p:cNvPicPr>
          <p:nvPr/>
        </p:nvPicPr>
        <p:blipFill>
          <a:blip r:embed="rId2"/>
          <a:stretch>
            <a:fillRect/>
          </a:stretch>
        </p:blipFill>
        <p:spPr>
          <a:xfrm>
            <a:off x="663386" y="704626"/>
            <a:ext cx="5217459" cy="5217459"/>
          </a:xfrm>
          <a:prstGeom prst="rect">
            <a:avLst/>
          </a:prstGeom>
        </p:spPr>
      </p:pic>
      <p:pic>
        <p:nvPicPr>
          <p:cNvPr id="6" name="Picture 5"/>
          <p:cNvPicPr>
            <a:picLocks noChangeAspect="1"/>
          </p:cNvPicPr>
          <p:nvPr/>
        </p:nvPicPr>
        <p:blipFill>
          <a:blip r:embed="rId3"/>
          <a:stretch>
            <a:fillRect/>
          </a:stretch>
        </p:blipFill>
        <p:spPr>
          <a:xfrm>
            <a:off x="2487706" y="1979205"/>
            <a:ext cx="2776594" cy="1791351"/>
          </a:xfrm>
          <a:prstGeom prst="rect">
            <a:avLst/>
          </a:prstGeom>
        </p:spPr>
      </p:pic>
      <p:sp>
        <p:nvSpPr>
          <p:cNvPr id="2" name="TextBox 1"/>
          <p:cNvSpPr txBox="1"/>
          <p:nvPr/>
        </p:nvSpPr>
        <p:spPr>
          <a:xfrm>
            <a:off x="5995594" y="1165094"/>
            <a:ext cx="5927464" cy="4401205"/>
          </a:xfrm>
          <a:prstGeom prst="rect">
            <a:avLst/>
          </a:prstGeom>
          <a:noFill/>
        </p:spPr>
        <p:txBody>
          <a:bodyPr wrap="square" rtlCol="0">
            <a:spAutoFit/>
          </a:bodyPr>
          <a:lstStyle/>
          <a:p>
            <a:r>
              <a:rPr lang="en-US" sz="2800" b="1" dirty="0" smtClean="0">
                <a:solidFill>
                  <a:srgbClr val="FF0000"/>
                </a:solidFill>
                <a:latin typeface="Times New Roman" panose="02020603050405020304" pitchFamily="18" charset="0"/>
                <a:cs typeface="Times New Roman" panose="02020603050405020304" pitchFamily="18" charset="0"/>
              </a:rPr>
              <a:t>Goal: </a:t>
            </a:r>
            <a:r>
              <a:rPr lang="en-US" sz="2800" b="1" dirty="0" smtClean="0">
                <a:solidFill>
                  <a:schemeClr val="bg1"/>
                </a:solidFill>
                <a:latin typeface="Times New Roman" panose="02020603050405020304" pitchFamily="18" charset="0"/>
                <a:cs typeface="Times New Roman" panose="02020603050405020304" pitchFamily="18" charset="0"/>
              </a:rPr>
              <a:t>reduce CO</a:t>
            </a:r>
            <a:r>
              <a:rPr lang="en-US" sz="2800" b="1" baseline="30000" dirty="0" smtClean="0">
                <a:solidFill>
                  <a:schemeClr val="bg1"/>
                </a:solidFill>
                <a:latin typeface="Times New Roman" panose="02020603050405020304" pitchFamily="18" charset="0"/>
                <a:cs typeface="Times New Roman" panose="02020603050405020304" pitchFamily="18" charset="0"/>
              </a:rPr>
              <a:t>2</a:t>
            </a:r>
            <a:r>
              <a:rPr lang="en-US" sz="2800" b="1" dirty="0" smtClean="0">
                <a:solidFill>
                  <a:schemeClr val="bg1"/>
                </a:solidFill>
                <a:latin typeface="Times New Roman" panose="02020603050405020304" pitchFamily="18" charset="0"/>
                <a:cs typeface="Times New Roman" panose="02020603050405020304" pitchFamily="18" charset="0"/>
              </a:rPr>
              <a:t> emissions</a:t>
            </a:r>
          </a:p>
          <a:p>
            <a:r>
              <a:rPr lang="en-US" sz="2800" b="1" dirty="0" smtClean="0">
                <a:solidFill>
                  <a:srgbClr val="FF0000"/>
                </a:solidFill>
                <a:latin typeface="Times New Roman" panose="02020603050405020304" pitchFamily="18" charset="0"/>
                <a:cs typeface="Times New Roman" panose="02020603050405020304" pitchFamily="18" charset="0"/>
              </a:rPr>
              <a:t>Goal: </a:t>
            </a:r>
            <a:r>
              <a:rPr lang="en-US" sz="2800" b="1" dirty="0" smtClean="0">
                <a:solidFill>
                  <a:schemeClr val="bg1"/>
                </a:solidFill>
                <a:latin typeface="Times New Roman" panose="02020603050405020304" pitchFamily="18" charset="0"/>
                <a:cs typeface="Times New Roman" panose="02020603050405020304" pitchFamily="18" charset="0"/>
              </a:rPr>
              <a:t>reduce COVID 19 infections</a:t>
            </a:r>
          </a:p>
          <a:p>
            <a:r>
              <a:rPr lang="en-US" sz="2800" b="1" dirty="0" smtClean="0">
                <a:solidFill>
                  <a:srgbClr val="FF0000"/>
                </a:solidFill>
                <a:latin typeface="Times New Roman" panose="02020603050405020304" pitchFamily="18" charset="0"/>
                <a:cs typeface="Times New Roman" panose="02020603050405020304" pitchFamily="18" charset="0"/>
              </a:rPr>
              <a:t>Goal: </a:t>
            </a:r>
            <a:r>
              <a:rPr lang="en-US" sz="2800" b="1" dirty="0" smtClean="0">
                <a:solidFill>
                  <a:schemeClr val="bg1"/>
                </a:solidFill>
                <a:latin typeface="Times New Roman" panose="02020603050405020304" pitchFamily="18" charset="0"/>
                <a:cs typeface="Times New Roman" panose="02020603050405020304" pitchFamily="18" charset="0"/>
              </a:rPr>
              <a:t>reduce homelessness nationwide</a:t>
            </a:r>
          </a:p>
          <a:p>
            <a:r>
              <a:rPr lang="en-US" sz="2800" b="1" dirty="0" smtClean="0">
                <a:solidFill>
                  <a:srgbClr val="FF0000"/>
                </a:solidFill>
                <a:latin typeface="Times New Roman" panose="02020603050405020304" pitchFamily="18" charset="0"/>
                <a:cs typeface="Times New Roman" panose="02020603050405020304" pitchFamily="18" charset="0"/>
              </a:rPr>
              <a:t>Goal: </a:t>
            </a:r>
            <a:r>
              <a:rPr lang="en-US" sz="2800" b="1" dirty="0" smtClean="0">
                <a:solidFill>
                  <a:schemeClr val="bg1"/>
                </a:solidFill>
                <a:latin typeface="Times New Roman" panose="02020603050405020304" pitchFamily="18" charset="0"/>
                <a:cs typeface="Times New Roman" panose="02020603050405020304" pitchFamily="18" charset="0"/>
              </a:rPr>
              <a:t>fix the opioid crisis</a:t>
            </a:r>
          </a:p>
          <a:p>
            <a:r>
              <a:rPr lang="en-US" sz="2800" b="1" dirty="0" smtClean="0">
                <a:solidFill>
                  <a:srgbClr val="FF0000"/>
                </a:solidFill>
                <a:latin typeface="Times New Roman" panose="02020603050405020304" pitchFamily="18" charset="0"/>
                <a:cs typeface="Times New Roman" panose="02020603050405020304" pitchFamily="18" charset="0"/>
              </a:rPr>
              <a:t>Goal: </a:t>
            </a:r>
            <a:r>
              <a:rPr lang="en-US" sz="2800" b="1" dirty="0" smtClean="0">
                <a:solidFill>
                  <a:schemeClr val="bg1"/>
                </a:solidFill>
                <a:latin typeface="Times New Roman" panose="02020603050405020304" pitchFamily="18" charset="0"/>
                <a:cs typeface="Times New Roman" panose="02020603050405020304" pitchFamily="18" charset="0"/>
              </a:rPr>
              <a:t>fix systemic racism in policing</a:t>
            </a:r>
          </a:p>
          <a:p>
            <a:r>
              <a:rPr lang="en-US" sz="2800" b="1" dirty="0" smtClean="0">
                <a:solidFill>
                  <a:srgbClr val="FF0000"/>
                </a:solidFill>
                <a:latin typeface="Times New Roman" panose="02020603050405020304" pitchFamily="18" charset="0"/>
                <a:cs typeface="Times New Roman" panose="02020603050405020304" pitchFamily="18" charset="0"/>
              </a:rPr>
              <a:t>Goal: </a:t>
            </a:r>
            <a:r>
              <a:rPr lang="en-US" sz="2800" b="1" dirty="0" smtClean="0">
                <a:solidFill>
                  <a:schemeClr val="bg1"/>
                </a:solidFill>
                <a:latin typeface="Times New Roman" panose="02020603050405020304" pitchFamily="18" charset="0"/>
                <a:cs typeface="Times New Roman" panose="02020603050405020304" pitchFamily="18" charset="0"/>
              </a:rPr>
              <a:t>get rid of algae blooms in Lake Champlain</a:t>
            </a:r>
          </a:p>
          <a:p>
            <a:r>
              <a:rPr lang="en-US" sz="2800" b="1" dirty="0" smtClean="0">
                <a:solidFill>
                  <a:schemeClr val="bg1"/>
                </a:solidFill>
                <a:latin typeface="Times New Roman" panose="02020603050405020304" pitchFamily="18" charset="0"/>
                <a:cs typeface="Times New Roman" panose="02020603050405020304" pitchFamily="18" charset="0"/>
              </a:rPr>
              <a:t>etc., </a:t>
            </a:r>
            <a:r>
              <a:rPr lang="en-US" sz="2800" b="1" dirty="0" err="1" smtClean="0">
                <a:solidFill>
                  <a:schemeClr val="bg1"/>
                </a:solidFill>
                <a:latin typeface="Times New Roman" panose="02020603050405020304" pitchFamily="18" charset="0"/>
                <a:cs typeface="Times New Roman" panose="02020603050405020304" pitchFamily="18" charset="0"/>
              </a:rPr>
              <a:t>etc</a:t>
            </a:r>
            <a:r>
              <a:rPr lang="en-US" sz="2800" b="1" dirty="0" smtClean="0">
                <a:solidFill>
                  <a:schemeClr val="bg1"/>
                </a:solidFill>
                <a:latin typeface="Times New Roman" panose="02020603050405020304" pitchFamily="18" charset="0"/>
                <a:cs typeface="Times New Roman" panose="02020603050405020304" pitchFamily="18" charset="0"/>
              </a:rPr>
              <a:t>……</a:t>
            </a:r>
          </a:p>
          <a:p>
            <a:endParaRPr lang="en-US" sz="2800" b="1" dirty="0" smtClean="0">
              <a:solidFill>
                <a:schemeClr val="bg1"/>
              </a:solidFill>
              <a:latin typeface="Times New Roman" panose="02020603050405020304" pitchFamily="18" charset="0"/>
              <a:cs typeface="Times New Roman" panose="02020603050405020304" pitchFamily="18" charset="0"/>
            </a:endParaRPr>
          </a:p>
        </p:txBody>
      </p:sp>
      <p:sp>
        <p:nvSpPr>
          <p:cNvPr id="3" name="TextBox 2"/>
          <p:cNvSpPr txBox="1"/>
          <p:nvPr/>
        </p:nvSpPr>
        <p:spPr>
          <a:xfrm>
            <a:off x="279695" y="5752808"/>
            <a:ext cx="11758112" cy="1323439"/>
          </a:xfrm>
          <a:prstGeom prst="rect">
            <a:avLst/>
          </a:prstGeom>
          <a:noFill/>
        </p:spPr>
        <p:txBody>
          <a:bodyPr wrap="square" rtlCol="0">
            <a:spAutoFit/>
          </a:bodyPr>
          <a:lstStyle/>
          <a:p>
            <a:r>
              <a:rPr lang="en-US" sz="1600" b="1" dirty="0" smtClean="0">
                <a:solidFill>
                  <a:schemeClr val="bg1"/>
                </a:solidFill>
                <a:latin typeface="Times New Roman" panose="02020603050405020304" pitchFamily="18" charset="0"/>
                <a:cs typeface="Times New Roman" panose="02020603050405020304" pitchFamily="18" charset="0"/>
              </a:rPr>
              <a:t>Gene </a:t>
            </a:r>
            <a:r>
              <a:rPr lang="en-US" sz="1600" b="1" dirty="0" err="1" smtClean="0">
                <a:solidFill>
                  <a:schemeClr val="bg1"/>
                </a:solidFill>
                <a:latin typeface="Times New Roman" panose="02020603050405020304" pitchFamily="18" charset="0"/>
                <a:cs typeface="Times New Roman" panose="02020603050405020304" pitchFamily="18" charset="0"/>
              </a:rPr>
              <a:t>Agre</a:t>
            </a:r>
            <a:r>
              <a:rPr lang="en-US" sz="1600" b="1" dirty="0" smtClean="0">
                <a:solidFill>
                  <a:schemeClr val="bg1"/>
                </a:solidFill>
                <a:latin typeface="Times New Roman" panose="02020603050405020304" pitchFamily="18" charset="0"/>
                <a:cs typeface="Times New Roman" panose="02020603050405020304" pitchFamily="18" charset="0"/>
              </a:rPr>
              <a:t> (1982) The concept of problem. Educational Studies 13, 121-42; Peter </a:t>
            </a:r>
            <a:r>
              <a:rPr lang="en-US" sz="1600" b="1" dirty="0" err="1" smtClean="0">
                <a:solidFill>
                  <a:schemeClr val="bg1"/>
                </a:solidFill>
                <a:latin typeface="Times New Roman" panose="02020603050405020304" pitchFamily="18" charset="0"/>
                <a:cs typeface="Times New Roman" panose="02020603050405020304" pitchFamily="18" charset="0"/>
              </a:rPr>
              <a:t>Frensch</a:t>
            </a:r>
            <a:r>
              <a:rPr lang="en-US" sz="1600" b="1" dirty="0" smtClean="0">
                <a:solidFill>
                  <a:schemeClr val="bg1"/>
                </a:solidFill>
                <a:latin typeface="Times New Roman" panose="02020603050405020304" pitchFamily="18" charset="0"/>
                <a:cs typeface="Times New Roman" panose="02020603050405020304" pitchFamily="18" charset="0"/>
              </a:rPr>
              <a:t> and Joachim </a:t>
            </a:r>
            <a:r>
              <a:rPr lang="en-US" sz="1600" b="1" dirty="0" err="1" smtClean="0">
                <a:solidFill>
                  <a:schemeClr val="bg1"/>
                </a:solidFill>
                <a:latin typeface="Times New Roman" panose="02020603050405020304" pitchFamily="18" charset="0"/>
                <a:cs typeface="Times New Roman" panose="02020603050405020304" pitchFamily="18" charset="0"/>
              </a:rPr>
              <a:t>Funke</a:t>
            </a:r>
            <a:r>
              <a:rPr lang="en-US" sz="1600" b="1" dirty="0" smtClean="0">
                <a:solidFill>
                  <a:schemeClr val="bg1"/>
                </a:solidFill>
                <a:latin typeface="Times New Roman" panose="02020603050405020304" pitchFamily="18" charset="0"/>
                <a:cs typeface="Times New Roman" panose="02020603050405020304" pitchFamily="18" charset="0"/>
              </a:rPr>
              <a:t> (1995) Complex problem solving. Hillsdale, NJ: </a:t>
            </a:r>
            <a:r>
              <a:rPr lang="en-US" sz="1600" b="1" dirty="0" err="1" smtClean="0">
                <a:solidFill>
                  <a:schemeClr val="bg1"/>
                </a:solidFill>
                <a:latin typeface="Times New Roman" panose="02020603050405020304" pitchFamily="18" charset="0"/>
                <a:cs typeface="Times New Roman" panose="02020603050405020304" pitchFamily="18" charset="0"/>
              </a:rPr>
              <a:t>Larence</a:t>
            </a:r>
            <a:r>
              <a:rPr lang="en-US" sz="1600" b="1" dirty="0" smtClean="0">
                <a:solidFill>
                  <a:schemeClr val="bg1"/>
                </a:solidFill>
                <a:latin typeface="Times New Roman" panose="02020603050405020304" pitchFamily="18" charset="0"/>
                <a:cs typeface="Times New Roman" panose="02020603050405020304" pitchFamily="18" charset="0"/>
              </a:rPr>
              <a:t> Erlbaum</a:t>
            </a:r>
            <a:r>
              <a:rPr lang="en-US" sz="1600" b="1" dirty="0">
                <a:solidFill>
                  <a:schemeClr val="bg1"/>
                </a:solidFill>
                <a:latin typeface="Times New Roman" panose="02020603050405020304" pitchFamily="18" charset="0"/>
                <a:cs typeface="Times New Roman" panose="02020603050405020304" pitchFamily="18" charset="0"/>
              </a:rPr>
              <a:t>; Thomas </a:t>
            </a:r>
            <a:r>
              <a:rPr lang="en-US" sz="1600" b="1" dirty="0" err="1">
                <a:solidFill>
                  <a:schemeClr val="bg1"/>
                </a:solidFill>
                <a:latin typeface="Times New Roman" panose="02020603050405020304" pitchFamily="18" charset="0"/>
                <a:cs typeface="Times New Roman" panose="02020603050405020304" pitchFamily="18" charset="0"/>
              </a:rPr>
              <a:t>D’Zurilla</a:t>
            </a:r>
            <a:r>
              <a:rPr lang="en-US" sz="1600" b="1" dirty="0">
                <a:solidFill>
                  <a:schemeClr val="bg1"/>
                </a:solidFill>
                <a:latin typeface="Times New Roman" panose="02020603050405020304" pitchFamily="18" charset="0"/>
                <a:cs typeface="Times New Roman" panose="02020603050405020304" pitchFamily="18" charset="0"/>
              </a:rPr>
              <a:t>, Arthur </a:t>
            </a:r>
            <a:r>
              <a:rPr lang="en-US" sz="1600" b="1" dirty="0" err="1">
                <a:solidFill>
                  <a:schemeClr val="bg1"/>
                </a:solidFill>
                <a:latin typeface="Times New Roman" panose="02020603050405020304" pitchFamily="18" charset="0"/>
                <a:cs typeface="Times New Roman" panose="02020603050405020304" pitchFamily="18" charset="0"/>
              </a:rPr>
              <a:t>Nezu</a:t>
            </a:r>
            <a:r>
              <a:rPr lang="en-US" sz="1600" b="1" dirty="0">
                <a:solidFill>
                  <a:schemeClr val="bg1"/>
                </a:solidFill>
                <a:latin typeface="Times New Roman" panose="02020603050405020304" pitchFamily="18" charset="0"/>
                <a:cs typeface="Times New Roman" panose="02020603050405020304" pitchFamily="18" charset="0"/>
              </a:rPr>
              <a:t> and Albert </a:t>
            </a:r>
            <a:r>
              <a:rPr lang="en-US" sz="1600" b="1" dirty="0" err="1">
                <a:solidFill>
                  <a:schemeClr val="bg1"/>
                </a:solidFill>
                <a:latin typeface="Times New Roman" panose="02020603050405020304" pitchFamily="18" charset="0"/>
                <a:cs typeface="Times New Roman" panose="02020603050405020304" pitchFamily="18" charset="0"/>
              </a:rPr>
              <a:t>Mayeu</a:t>
            </a:r>
            <a:r>
              <a:rPr lang="en-US" sz="1600" b="1" dirty="0">
                <a:solidFill>
                  <a:schemeClr val="bg1"/>
                </a:solidFill>
                <a:latin typeface="Times New Roman" panose="02020603050405020304" pitchFamily="18" charset="0"/>
                <a:cs typeface="Times New Roman" panose="02020603050405020304" pitchFamily="18" charset="0"/>
              </a:rPr>
              <a:t>-Olivares (2004). Social problem solving: </a:t>
            </a:r>
            <a:r>
              <a:rPr lang="en-US" sz="1600" b="1" dirty="0" smtClean="0">
                <a:solidFill>
                  <a:schemeClr val="bg1"/>
                </a:solidFill>
                <a:latin typeface="Times New Roman" panose="02020603050405020304" pitchFamily="18" charset="0"/>
                <a:cs typeface="Times New Roman" panose="02020603050405020304" pitchFamily="18" charset="0"/>
              </a:rPr>
              <a:t>Theory </a:t>
            </a:r>
            <a:r>
              <a:rPr lang="en-US" sz="1600" b="1" dirty="0">
                <a:solidFill>
                  <a:schemeClr val="bg1"/>
                </a:solidFill>
                <a:latin typeface="Times New Roman" panose="02020603050405020304" pitchFamily="18" charset="0"/>
                <a:cs typeface="Times New Roman" panose="02020603050405020304" pitchFamily="18" charset="0"/>
              </a:rPr>
              <a:t>and assessment. In (Eds.) Edward Chang, Thomas </a:t>
            </a:r>
            <a:r>
              <a:rPr lang="en-US" sz="1600" b="1" dirty="0" err="1">
                <a:solidFill>
                  <a:schemeClr val="bg1"/>
                </a:solidFill>
                <a:latin typeface="Times New Roman" panose="02020603050405020304" pitchFamily="18" charset="0"/>
                <a:cs typeface="Times New Roman" panose="02020603050405020304" pitchFamily="18" charset="0"/>
              </a:rPr>
              <a:t>D’Zurilla</a:t>
            </a:r>
            <a:r>
              <a:rPr lang="en-US" sz="1600" b="1" dirty="0">
                <a:solidFill>
                  <a:schemeClr val="bg1"/>
                </a:solidFill>
                <a:latin typeface="Times New Roman" panose="02020603050405020304" pitchFamily="18" charset="0"/>
                <a:cs typeface="Times New Roman" panose="02020603050405020304" pitchFamily="18" charset="0"/>
              </a:rPr>
              <a:t> and Lawrence </a:t>
            </a:r>
            <a:r>
              <a:rPr lang="en-US" sz="1600" b="1" dirty="0" err="1" smtClean="0">
                <a:solidFill>
                  <a:schemeClr val="bg1"/>
                </a:solidFill>
                <a:latin typeface="Times New Roman" panose="02020603050405020304" pitchFamily="18" charset="0"/>
                <a:cs typeface="Times New Roman" panose="02020603050405020304" pitchFamily="18" charset="0"/>
              </a:rPr>
              <a:t>Sanna</a:t>
            </a:r>
            <a:r>
              <a:rPr lang="en-US" sz="1600" b="1" dirty="0">
                <a:solidFill>
                  <a:schemeClr val="bg1"/>
                </a:solidFill>
                <a:latin typeface="Times New Roman" panose="02020603050405020304" pitchFamily="18" charset="0"/>
                <a:cs typeface="Times New Roman" panose="02020603050405020304" pitchFamily="18" charset="0"/>
              </a:rPr>
              <a:t>, Social problem solving. Washington, D.C.: American Psychological Association, 11-27.</a:t>
            </a:r>
          </a:p>
          <a:p>
            <a:endParaRPr lang="en-US" sz="1600" b="1" dirty="0" smtClean="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207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4970417" y="1634321"/>
            <a:ext cx="5915864" cy="3360628"/>
          </a:xfrm>
          <a:prstGeom prst="rect">
            <a:avLst/>
          </a:prstGeom>
        </p:spPr>
      </p:pic>
      <p:sp>
        <p:nvSpPr>
          <p:cNvPr id="3" name="TextBox 2"/>
          <p:cNvSpPr txBox="1"/>
          <p:nvPr/>
        </p:nvSpPr>
        <p:spPr>
          <a:xfrm>
            <a:off x="914401" y="236792"/>
            <a:ext cx="10157908"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Impediments can be explained in the context of a </a:t>
            </a:r>
            <a:r>
              <a:rPr lang="en-US" sz="2800" b="1" dirty="0" smtClean="0">
                <a:solidFill>
                  <a:srgbClr val="FFFF00"/>
                </a:solidFill>
                <a:latin typeface="Times New Roman" panose="02020603050405020304" pitchFamily="18" charset="0"/>
                <a:cs typeface="Times New Roman" panose="02020603050405020304" pitchFamily="18" charset="0"/>
              </a:rPr>
              <a:t>Problem-Space</a:t>
            </a:r>
            <a:r>
              <a:rPr lang="en-US" sz="2800" b="1" dirty="0" smtClean="0">
                <a:solidFill>
                  <a:schemeClr val="bg1"/>
                </a:solidFill>
                <a:latin typeface="Times New Roman" panose="02020603050405020304" pitchFamily="18" charset="0"/>
                <a:cs typeface="Times New Roman" panose="02020603050405020304" pitchFamily="18" charset="0"/>
              </a:rPr>
              <a:t> </a:t>
            </a:r>
          </a:p>
        </p:txBody>
      </p:sp>
      <p:sp>
        <p:nvSpPr>
          <p:cNvPr id="4" name="TextBox 3"/>
          <p:cNvSpPr txBox="1"/>
          <p:nvPr/>
        </p:nvSpPr>
        <p:spPr>
          <a:xfrm>
            <a:off x="373341" y="1634321"/>
            <a:ext cx="4482635" cy="3108543"/>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A </a:t>
            </a:r>
            <a:r>
              <a:rPr lang="en-US" sz="2800" b="1" dirty="0" smtClean="0">
                <a:solidFill>
                  <a:srgbClr val="FFFF00"/>
                </a:solidFill>
                <a:latin typeface="Times New Roman" panose="02020603050405020304" pitchFamily="18" charset="0"/>
                <a:cs typeface="Times New Roman" panose="02020603050405020304" pitchFamily="18" charset="0"/>
              </a:rPr>
              <a:t>problem space </a:t>
            </a:r>
            <a:r>
              <a:rPr lang="en-US" sz="2800" b="1" dirty="0" smtClean="0">
                <a:solidFill>
                  <a:schemeClr val="bg1"/>
                </a:solidFill>
                <a:latin typeface="Times New Roman" panose="02020603050405020304" pitchFamily="18" charset="0"/>
                <a:cs typeface="Times New Roman" panose="02020603050405020304" pitchFamily="18" charset="0"/>
              </a:rPr>
              <a:t>can be modeled as a network of </a:t>
            </a:r>
            <a:r>
              <a:rPr lang="en-US" sz="2800" b="1" dirty="0" smtClean="0">
                <a:solidFill>
                  <a:srgbClr val="FFFF00"/>
                </a:solidFill>
                <a:latin typeface="Times New Roman" panose="02020603050405020304" pitchFamily="18" charset="0"/>
                <a:cs typeface="Times New Roman" panose="02020603050405020304" pitchFamily="18" charset="0"/>
              </a:rPr>
              <a:t>discrete but interrelated nodes. </a:t>
            </a:r>
            <a:r>
              <a:rPr lang="en-US" sz="2800" b="1" dirty="0" smtClean="0">
                <a:solidFill>
                  <a:schemeClr val="bg1"/>
                </a:solidFill>
                <a:latin typeface="Times New Roman" panose="02020603050405020304" pitchFamily="18" charset="0"/>
                <a:cs typeface="Times New Roman" panose="02020603050405020304" pitchFamily="18" charset="0"/>
              </a:rPr>
              <a:t>Each node may present an obstacle, but the solution to the obstacle lays out a path to the goal.  </a:t>
            </a:r>
          </a:p>
        </p:txBody>
      </p:sp>
      <p:sp>
        <p:nvSpPr>
          <p:cNvPr id="14" name="TextBox 13"/>
          <p:cNvSpPr txBox="1"/>
          <p:nvPr/>
        </p:nvSpPr>
        <p:spPr>
          <a:xfrm>
            <a:off x="73510" y="6085218"/>
            <a:ext cx="6055662" cy="923330"/>
          </a:xfrm>
          <a:prstGeom prst="rect">
            <a:avLst/>
          </a:prstGeom>
          <a:noFill/>
        </p:spPr>
        <p:txBody>
          <a:bodyPr wrap="square" rtlCol="0">
            <a:spAutoFit/>
          </a:bodyPr>
          <a:lstStyle/>
          <a:p>
            <a:r>
              <a:rPr lang="en-US" b="1" dirty="0">
                <a:solidFill>
                  <a:schemeClr val="bg1"/>
                </a:solidFill>
                <a:latin typeface="Times New Roman" panose="02020603050405020304" pitchFamily="18" charset="0"/>
                <a:cs typeface="Times New Roman" panose="02020603050405020304" pitchFamily="18" charset="0"/>
              </a:rPr>
              <a:t>based on Newell, Alan and Simon, Herbert (1972). Human problem solving. Englewood, NJ: Prentice </a:t>
            </a:r>
            <a:r>
              <a:rPr lang="en-US" b="1" dirty="0" smtClean="0">
                <a:solidFill>
                  <a:schemeClr val="bg1"/>
                </a:solidFill>
                <a:latin typeface="Times New Roman" panose="02020603050405020304" pitchFamily="18" charset="0"/>
                <a:cs typeface="Times New Roman" panose="02020603050405020304" pitchFamily="18" charset="0"/>
              </a:rPr>
              <a:t>Hall</a:t>
            </a:r>
            <a:r>
              <a:rPr lang="en-US" b="1" dirty="0">
                <a:solidFill>
                  <a:schemeClr val="bg1"/>
                </a:solidFill>
                <a:latin typeface="Times New Roman" panose="02020603050405020304" pitchFamily="18" charset="0"/>
                <a:cs typeface="Times New Roman" panose="02020603050405020304" pitchFamily="18" charset="0"/>
              </a:rPr>
              <a:t>.</a:t>
            </a:r>
          </a:p>
          <a:p>
            <a:endParaRPr lang="en-US" b="1" dirty="0" smtClean="0">
              <a:solidFill>
                <a:schemeClr val="bg1"/>
              </a:solidFill>
              <a:latin typeface="Times New Roman" panose="02020603050405020304" pitchFamily="18" charset="0"/>
              <a:cs typeface="Times New Roman" panose="02020603050405020304" pitchFamily="18" charset="0"/>
            </a:endParaRPr>
          </a:p>
        </p:txBody>
      </p:sp>
      <p:sp>
        <p:nvSpPr>
          <p:cNvPr id="5" name="Striped Right Arrow 4"/>
          <p:cNvSpPr/>
          <p:nvPr/>
        </p:nvSpPr>
        <p:spPr>
          <a:xfrm rot="19200731">
            <a:off x="5918564" y="4355176"/>
            <a:ext cx="771335" cy="44382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Striped Right Arrow 7"/>
          <p:cNvSpPr/>
          <p:nvPr/>
        </p:nvSpPr>
        <p:spPr>
          <a:xfrm rot="19200731">
            <a:off x="6811041" y="3519452"/>
            <a:ext cx="771335" cy="44382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triped Right Arrow 8"/>
          <p:cNvSpPr/>
          <p:nvPr/>
        </p:nvSpPr>
        <p:spPr>
          <a:xfrm rot="20027091">
            <a:off x="7715805" y="3014246"/>
            <a:ext cx="666236" cy="44382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triped Right Arrow 9"/>
          <p:cNvSpPr/>
          <p:nvPr/>
        </p:nvSpPr>
        <p:spPr>
          <a:xfrm rot="20954515">
            <a:off x="8679960" y="2671345"/>
            <a:ext cx="451155" cy="443820"/>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triped Right Arrow 10"/>
          <p:cNvSpPr/>
          <p:nvPr/>
        </p:nvSpPr>
        <p:spPr>
          <a:xfrm>
            <a:off x="9365270" y="2633138"/>
            <a:ext cx="451155" cy="35610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triped Right Arrow 11"/>
          <p:cNvSpPr/>
          <p:nvPr/>
        </p:nvSpPr>
        <p:spPr>
          <a:xfrm rot="16609895">
            <a:off x="10086543" y="2495468"/>
            <a:ext cx="234647" cy="35610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triped Right Arrow 12"/>
          <p:cNvSpPr/>
          <p:nvPr/>
        </p:nvSpPr>
        <p:spPr>
          <a:xfrm rot="13156306">
            <a:off x="9947422" y="2213340"/>
            <a:ext cx="328296" cy="35610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Striped Right Arrow 14"/>
          <p:cNvSpPr/>
          <p:nvPr/>
        </p:nvSpPr>
        <p:spPr>
          <a:xfrm rot="19377070">
            <a:off x="10015554" y="1940679"/>
            <a:ext cx="216609" cy="356105"/>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rot="2184642">
            <a:off x="10003421" y="1516435"/>
            <a:ext cx="1230794" cy="492443"/>
          </a:xfrm>
          <a:prstGeom prst="rect">
            <a:avLst/>
          </a:prstGeom>
          <a:noFill/>
        </p:spPr>
        <p:txBody>
          <a:bodyPr wrap="square" rtlCol="0">
            <a:spAutoFit/>
          </a:bodyPr>
          <a:lstStyle/>
          <a:p>
            <a:r>
              <a:rPr lang="en-US" sz="2600" b="1" dirty="0" smtClean="0">
                <a:solidFill>
                  <a:srgbClr val="FF0000"/>
                </a:solidFill>
                <a:latin typeface="Verdana" panose="020B0604030504040204" pitchFamily="34" charset="0"/>
                <a:ea typeface="Verdana" panose="020B0604030504040204" pitchFamily="34" charset="0"/>
                <a:cs typeface="Verdana" panose="020B0604030504040204" pitchFamily="34" charset="0"/>
              </a:rPr>
              <a:t>GOAL</a:t>
            </a:r>
          </a:p>
        </p:txBody>
      </p:sp>
    </p:spTree>
    <p:extLst>
      <p:ext uri="{BB962C8B-B14F-4D97-AF65-F5344CB8AC3E}">
        <p14:creationId xmlns:p14="http://schemas.microsoft.com/office/powerpoint/2010/main" val="152840446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83474" y="1405054"/>
            <a:ext cx="9077093" cy="1292662"/>
          </a:xfrm>
          <a:prstGeom prst="rect">
            <a:avLst/>
          </a:prstGeom>
          <a:noFill/>
        </p:spPr>
        <p:txBody>
          <a:bodyPr wrap="square" rtlCol="0">
            <a:spAutoFit/>
          </a:bodyPr>
          <a:lstStyle/>
          <a:p>
            <a:r>
              <a:rPr lang="en-US" sz="2600" b="1" dirty="0">
                <a:solidFill>
                  <a:srgbClr val="FFFF00"/>
                </a:solidFill>
                <a:latin typeface="Verdana" panose="020B0604030504040204" pitchFamily="34" charset="0"/>
                <a:ea typeface="Verdana" panose="020B0604030504040204" pitchFamily="34" charset="0"/>
                <a:cs typeface="Verdana" panose="020B0604030504040204" pitchFamily="34" charset="0"/>
              </a:rPr>
              <a:t>What was the first </a:t>
            </a:r>
            <a:r>
              <a:rPr lang="en-US" sz="2600" b="1" dirty="0" err="1" smtClean="0">
                <a:solidFill>
                  <a:srgbClr val="FFFF00"/>
                </a:solidFill>
                <a:latin typeface="Verdana" panose="020B0604030504040204" pitchFamily="34" charset="0"/>
                <a:ea typeface="Verdana" panose="020B0604030504040204" pitchFamily="34" charset="0"/>
                <a:cs typeface="Verdana" panose="020B0604030504040204" pitchFamily="34" charset="0"/>
              </a:rPr>
              <a:t>subgoal</a:t>
            </a:r>
            <a:r>
              <a:rPr lang="en-US" sz="2600" b="1" dirty="0" smtClean="0">
                <a:solidFill>
                  <a:srgbClr val="FFFF00"/>
                </a:solidFill>
                <a:latin typeface="Verdana" panose="020B0604030504040204" pitchFamily="34" charset="0"/>
                <a:ea typeface="Verdana" panose="020B0604030504040204" pitchFamily="34" charset="0"/>
                <a:cs typeface="Verdana" panose="020B0604030504040204" pitchFamily="34" charset="0"/>
              </a:rPr>
              <a:t> </a:t>
            </a:r>
            <a:r>
              <a:rPr lang="en-US" sz="2600" b="1" dirty="0">
                <a:solidFill>
                  <a:srgbClr val="FFFF00"/>
                </a:solidFill>
                <a:latin typeface="Verdana" panose="020B0604030504040204" pitchFamily="34" charset="0"/>
                <a:ea typeface="Verdana" panose="020B0604030504040204" pitchFamily="34" charset="0"/>
                <a:cs typeface="Verdana" panose="020B0604030504040204" pitchFamily="34" charset="0"/>
              </a:rPr>
              <a:t>for the team? What was the second and third?</a:t>
            </a:r>
          </a:p>
          <a:p>
            <a:endParaRPr lang="en-US" sz="2600" b="1" dirty="0" smtClean="0">
              <a:solidFill>
                <a:srgbClr val="FFFF00"/>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3356518" y="3026662"/>
            <a:ext cx="6322742" cy="1292662"/>
          </a:xfrm>
          <a:prstGeom prst="rect">
            <a:avLst/>
          </a:prstGeom>
          <a:noFill/>
        </p:spPr>
        <p:txBody>
          <a:bodyPr wrap="square" rtlCol="0">
            <a:spAutoFit/>
          </a:bodyPr>
          <a:lstStyle/>
          <a:p>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Was a single item needed to attain the first </a:t>
            </a:r>
            <a:r>
              <a:rPr lang="en-US" sz="2600" b="1" dirty="0" err="1" smtClean="0">
                <a:solidFill>
                  <a:schemeClr val="bg1"/>
                </a:solidFill>
                <a:latin typeface="Verdana" panose="020B0604030504040204" pitchFamily="34" charset="0"/>
                <a:ea typeface="Verdana" panose="020B0604030504040204" pitchFamily="34" charset="0"/>
                <a:cs typeface="Verdana" panose="020B0604030504040204" pitchFamily="34" charset="0"/>
              </a:rPr>
              <a:t>subgoal</a:t>
            </a:r>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 Or was more than one item needed?</a:t>
            </a:r>
          </a:p>
        </p:txBody>
      </p:sp>
      <p:sp>
        <p:nvSpPr>
          <p:cNvPr id="4" name="TextBox 3"/>
          <p:cNvSpPr txBox="1"/>
          <p:nvPr/>
        </p:nvSpPr>
        <p:spPr>
          <a:xfrm>
            <a:off x="3356518" y="4973444"/>
            <a:ext cx="6490010" cy="1292662"/>
          </a:xfrm>
          <a:prstGeom prst="rect">
            <a:avLst/>
          </a:prstGeom>
          <a:noFill/>
        </p:spPr>
        <p:txBody>
          <a:bodyPr wrap="square" rtlCol="0">
            <a:spAutoFit/>
          </a:bodyPr>
          <a:lstStyle/>
          <a:p>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If more than one, which items worked together to attain the goal? Which did not?</a:t>
            </a:r>
          </a:p>
        </p:txBody>
      </p:sp>
    </p:spTree>
    <p:extLst>
      <p:ext uri="{BB962C8B-B14F-4D97-AF65-F5344CB8AC3E}">
        <p14:creationId xmlns:p14="http://schemas.microsoft.com/office/powerpoint/2010/main" val="9947579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3410173" y="1071231"/>
            <a:ext cx="5915864" cy="3360628"/>
            <a:chOff x="4625788" y="2104429"/>
            <a:chExt cx="5915864" cy="3360628"/>
          </a:xfrm>
        </p:grpSpPr>
        <p:pic>
          <p:nvPicPr>
            <p:cNvPr id="6" name="Picture 5"/>
            <p:cNvPicPr>
              <a:picLocks noChangeAspect="1"/>
            </p:cNvPicPr>
            <p:nvPr/>
          </p:nvPicPr>
          <p:blipFill>
            <a:blip r:embed="rId2"/>
            <a:stretch>
              <a:fillRect/>
            </a:stretch>
          </p:blipFill>
          <p:spPr>
            <a:xfrm>
              <a:off x="4625788" y="2104429"/>
              <a:ext cx="5915864" cy="3360628"/>
            </a:xfrm>
            <a:prstGeom prst="rect">
              <a:avLst/>
            </a:prstGeom>
          </p:spPr>
        </p:pic>
        <p:sp>
          <p:nvSpPr>
            <p:cNvPr id="7" name="Oval 6"/>
            <p:cNvSpPr/>
            <p:nvPr/>
          </p:nvSpPr>
          <p:spPr>
            <a:xfrm>
              <a:off x="5873676" y="4141694"/>
              <a:ext cx="903642" cy="8713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p:cNvSpPr txBox="1"/>
          <p:nvPr/>
        </p:nvSpPr>
        <p:spPr>
          <a:xfrm>
            <a:off x="346934" y="171474"/>
            <a:ext cx="11626326" cy="523220"/>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If what’s not working is a part of the system= </a:t>
            </a:r>
            <a:r>
              <a:rPr lang="en-US" sz="2800" b="1" dirty="0" smtClean="0">
                <a:solidFill>
                  <a:srgbClr val="FF0000"/>
                </a:solidFill>
                <a:latin typeface="Times New Roman" panose="02020603050405020304" pitchFamily="18" charset="0"/>
                <a:cs typeface="Times New Roman" panose="02020603050405020304" pitchFamily="18" charset="0"/>
              </a:rPr>
              <a:t>FUNCTIONAL PROBLEM</a:t>
            </a:r>
          </a:p>
        </p:txBody>
      </p:sp>
      <p:sp>
        <p:nvSpPr>
          <p:cNvPr id="9" name="TextBox 8"/>
          <p:cNvSpPr txBox="1"/>
          <p:nvPr/>
        </p:nvSpPr>
        <p:spPr>
          <a:xfrm>
            <a:off x="1624403" y="4771197"/>
            <a:ext cx="10348857" cy="523220"/>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Usually if the part can be fixed then the problem is solved.</a:t>
            </a:r>
          </a:p>
        </p:txBody>
      </p:sp>
      <p:sp>
        <p:nvSpPr>
          <p:cNvPr id="10" name="TextBox 9"/>
          <p:cNvSpPr txBox="1"/>
          <p:nvPr/>
        </p:nvSpPr>
        <p:spPr>
          <a:xfrm>
            <a:off x="505611" y="5633755"/>
            <a:ext cx="10499462" cy="954107"/>
          </a:xfrm>
          <a:prstGeom prst="rect">
            <a:avLst/>
          </a:prstGeom>
          <a:noFill/>
        </p:spPr>
        <p:txBody>
          <a:bodyPr wrap="square" rtlCol="0">
            <a:spAutoFit/>
          </a:bodyPr>
          <a:lstStyle/>
          <a:p>
            <a:r>
              <a:rPr lang="en-US" sz="2800" b="1" dirty="0" smtClean="0">
                <a:solidFill>
                  <a:srgbClr val="FFFF00"/>
                </a:solidFill>
                <a:latin typeface="Times New Roman" panose="02020603050405020304" pitchFamily="18" charset="0"/>
                <a:cs typeface="Times New Roman" panose="02020603050405020304" pitchFamily="18" charset="0"/>
              </a:rPr>
              <a:t>for example: </a:t>
            </a:r>
            <a:r>
              <a:rPr lang="en-US" sz="2800" b="1" dirty="0" smtClean="0">
                <a:solidFill>
                  <a:schemeClr val="bg1"/>
                </a:solidFill>
                <a:latin typeface="Times New Roman" panose="02020603050405020304" pitchFamily="18" charset="0"/>
                <a:cs typeface="Times New Roman" panose="02020603050405020304" pitchFamily="18" charset="0"/>
              </a:rPr>
              <a:t>a single source of pollution for a stream. Fix the source and the problem is usually fixed.</a:t>
            </a:r>
          </a:p>
        </p:txBody>
      </p:sp>
      <p:sp>
        <p:nvSpPr>
          <p:cNvPr id="11" name="TextBox 10"/>
          <p:cNvSpPr txBox="1"/>
          <p:nvPr/>
        </p:nvSpPr>
        <p:spPr>
          <a:xfrm>
            <a:off x="-290457" y="1994282"/>
            <a:ext cx="3517751" cy="954107"/>
          </a:xfrm>
          <a:prstGeom prst="rect">
            <a:avLst/>
          </a:prstGeom>
          <a:noFill/>
        </p:spPr>
        <p:txBody>
          <a:bodyPr wrap="square" rtlCol="0">
            <a:spAutoFit/>
          </a:bodyPr>
          <a:lstStyle/>
          <a:p>
            <a:pPr algn="ctr"/>
            <a:r>
              <a:rPr lang="en-US" sz="2800" b="1" dirty="0" smtClean="0">
                <a:solidFill>
                  <a:srgbClr val="FFFF00"/>
                </a:solidFill>
                <a:latin typeface="Times New Roman" panose="02020603050405020304" pitchFamily="18" charset="0"/>
                <a:cs typeface="Times New Roman" panose="02020603050405020304" pitchFamily="18" charset="0"/>
              </a:rPr>
              <a:t>TYPES OF PROBLEMS</a:t>
            </a:r>
          </a:p>
        </p:txBody>
      </p:sp>
    </p:spTree>
    <p:extLst>
      <p:ext uri="{BB962C8B-B14F-4D97-AF65-F5344CB8AC3E}">
        <p14:creationId xmlns:p14="http://schemas.microsoft.com/office/powerpoint/2010/main" val="32480306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2884842" y="54655"/>
            <a:ext cx="5507915" cy="523220"/>
          </a:xfrm>
          <a:prstGeom prst="rect">
            <a:avLst/>
          </a:prstGeom>
          <a:noFill/>
        </p:spPr>
        <p:txBody>
          <a:bodyPr wrap="square" rtlCol="0">
            <a:spAutoFit/>
          </a:bodyPr>
          <a:lstStyle/>
          <a:p>
            <a:pPr algn="ctr"/>
            <a:r>
              <a:rPr lang="en-US" sz="2800" b="1" dirty="0" smtClean="0">
                <a:solidFill>
                  <a:srgbClr val="FFFF00"/>
                </a:solidFill>
                <a:latin typeface="Times New Roman" panose="02020603050405020304" pitchFamily="18" charset="0"/>
                <a:cs typeface="Times New Roman" panose="02020603050405020304" pitchFamily="18" charset="0"/>
              </a:rPr>
              <a:t>TYPES OF PROBLEMS</a:t>
            </a:r>
          </a:p>
        </p:txBody>
      </p:sp>
      <p:sp>
        <p:nvSpPr>
          <p:cNvPr id="10" name="TextBox 9"/>
          <p:cNvSpPr txBox="1"/>
          <p:nvPr/>
        </p:nvSpPr>
        <p:spPr>
          <a:xfrm>
            <a:off x="328900" y="1000233"/>
            <a:ext cx="4292301" cy="2677656"/>
          </a:xfrm>
          <a:prstGeom prst="rect">
            <a:avLst/>
          </a:prstGeom>
          <a:noFill/>
        </p:spPr>
        <p:txBody>
          <a:bodyPr wrap="square" rtlCol="0">
            <a:spAutoFit/>
          </a:bodyPr>
          <a:lstStyle/>
          <a:p>
            <a:r>
              <a:rPr lang="en-US" sz="2800" b="1" dirty="0" smtClean="0">
                <a:solidFill>
                  <a:schemeClr val="bg1"/>
                </a:solidFill>
                <a:latin typeface="Times New Roman" panose="02020603050405020304" pitchFamily="18" charset="0"/>
                <a:cs typeface="Times New Roman" panose="02020603050405020304" pitchFamily="18" charset="0"/>
              </a:rPr>
              <a:t>Some problems are </a:t>
            </a:r>
            <a:r>
              <a:rPr lang="en-US" sz="2800" b="1" dirty="0" smtClean="0">
                <a:solidFill>
                  <a:srgbClr val="FF0000"/>
                </a:solidFill>
                <a:latin typeface="Times New Roman" panose="02020603050405020304" pitchFamily="18" charset="0"/>
                <a:cs typeface="Times New Roman" panose="02020603050405020304" pitchFamily="18" charset="0"/>
              </a:rPr>
              <a:t>SYSTEMIC PROBLEMS</a:t>
            </a:r>
            <a:r>
              <a:rPr lang="en-US" sz="2800" b="1" dirty="0" smtClean="0">
                <a:solidFill>
                  <a:srgbClr val="FFFF00"/>
                </a:solidFill>
                <a:latin typeface="Times New Roman" panose="02020603050405020304" pitchFamily="18" charset="0"/>
                <a:cs typeface="Times New Roman" panose="02020603050405020304" pitchFamily="18" charset="0"/>
              </a:rPr>
              <a:t>, </a:t>
            </a:r>
            <a:r>
              <a:rPr lang="en-US" sz="2800" b="1" dirty="0" smtClean="0">
                <a:solidFill>
                  <a:schemeClr val="bg1"/>
                </a:solidFill>
                <a:latin typeface="Times New Roman" panose="02020603050405020304" pitchFamily="18" charset="0"/>
                <a:cs typeface="Times New Roman" panose="02020603050405020304" pitchFamily="18" charset="0"/>
              </a:rPr>
              <a:t>something is wrong with the way the parts of a whole are working together.</a:t>
            </a:r>
          </a:p>
        </p:txBody>
      </p:sp>
      <p:sp>
        <p:nvSpPr>
          <p:cNvPr id="5" name="TextBox 4"/>
          <p:cNvSpPr txBox="1"/>
          <p:nvPr/>
        </p:nvSpPr>
        <p:spPr>
          <a:xfrm>
            <a:off x="0" y="4453838"/>
            <a:ext cx="11984019" cy="2308324"/>
          </a:xfrm>
          <a:prstGeom prst="rect">
            <a:avLst/>
          </a:prstGeom>
          <a:noFill/>
        </p:spPr>
        <p:txBody>
          <a:bodyPr wrap="square" rtlCol="0">
            <a:spAutoFit/>
          </a:bodyPr>
          <a:lstStyle/>
          <a:p>
            <a:r>
              <a:rPr lang="en-US" sz="2400" b="1" dirty="0" smtClean="0">
                <a:solidFill>
                  <a:srgbClr val="FFFF00"/>
                </a:solidFill>
                <a:latin typeface="Times New Roman" panose="02020603050405020304" pitchFamily="18" charset="0"/>
                <a:cs typeface="Times New Roman" panose="02020603050405020304" pitchFamily="18" charset="0"/>
              </a:rPr>
              <a:t>For example</a:t>
            </a:r>
            <a:r>
              <a:rPr lang="en-US" sz="2400" b="1" dirty="0" smtClean="0">
                <a:solidFill>
                  <a:schemeClr val="bg1"/>
                </a:solidFill>
                <a:latin typeface="Times New Roman" panose="02020603050405020304" pitchFamily="18" charset="0"/>
                <a:cs typeface="Times New Roman" panose="02020603050405020304" pitchFamily="18" charset="0"/>
              </a:rPr>
              <a:t>, the use of </a:t>
            </a:r>
            <a:r>
              <a:rPr lang="en-US" sz="2400" b="1" dirty="0" err="1" smtClean="0">
                <a:solidFill>
                  <a:schemeClr val="bg1"/>
                </a:solidFill>
                <a:latin typeface="Times New Roman" panose="02020603050405020304" pitchFamily="18" charset="0"/>
                <a:cs typeface="Times New Roman" panose="02020603050405020304" pitchFamily="18" charset="0"/>
              </a:rPr>
              <a:t>microplastics</a:t>
            </a:r>
            <a:r>
              <a:rPr lang="en-US" sz="2400" b="1" dirty="0" smtClean="0">
                <a:solidFill>
                  <a:schemeClr val="bg1"/>
                </a:solidFill>
                <a:latin typeface="Times New Roman" panose="02020603050405020304" pitchFamily="18" charset="0"/>
                <a:cs typeface="Times New Roman" panose="02020603050405020304" pitchFamily="18" charset="0"/>
              </a:rPr>
              <a:t> in cosmetics and other  consumer products. Waste-water filters cannot contain such small particles. Treating it as a functional problem would focus on the engineering of the filters. Treating it as a systemic problem would involve curtailing the use of </a:t>
            </a:r>
            <a:r>
              <a:rPr lang="en-US" sz="2400" b="1" dirty="0" err="1" smtClean="0">
                <a:solidFill>
                  <a:schemeClr val="bg1"/>
                </a:solidFill>
                <a:latin typeface="Times New Roman" panose="02020603050405020304" pitchFamily="18" charset="0"/>
                <a:cs typeface="Times New Roman" panose="02020603050405020304" pitchFamily="18" charset="0"/>
              </a:rPr>
              <a:t>microplastics</a:t>
            </a:r>
            <a:r>
              <a:rPr lang="en-US" sz="2400" b="1" dirty="0" smtClean="0">
                <a:solidFill>
                  <a:schemeClr val="bg1"/>
                </a:solidFill>
                <a:latin typeface="Times New Roman" panose="02020603050405020304" pitchFamily="18" charset="0"/>
                <a:cs typeface="Times New Roman" panose="02020603050405020304" pitchFamily="18" charset="0"/>
              </a:rPr>
              <a:t> in consumer products, which would involve a number of interrelated practices and institutions.  </a:t>
            </a:r>
          </a:p>
          <a:p>
            <a:r>
              <a:rPr lang="en-US" sz="2400" b="1" dirty="0" smtClean="0">
                <a:solidFill>
                  <a:srgbClr val="FFFF00"/>
                </a:solidFill>
                <a:latin typeface="Times New Roman" panose="02020603050405020304" pitchFamily="18" charset="0"/>
                <a:cs typeface="Times New Roman" panose="02020603050405020304" pitchFamily="18" charset="0"/>
              </a:rPr>
              <a:t>Consider the case of stopping the use of  chlorofluorocarbons to remediate ozone depletion. </a:t>
            </a:r>
          </a:p>
        </p:txBody>
      </p:sp>
      <p:grpSp>
        <p:nvGrpSpPr>
          <p:cNvPr id="8" name="Group 7"/>
          <p:cNvGrpSpPr/>
          <p:nvPr/>
        </p:nvGrpSpPr>
        <p:grpSpPr>
          <a:xfrm>
            <a:off x="4980790" y="670852"/>
            <a:ext cx="5915864" cy="3360628"/>
            <a:chOff x="4980790" y="760513"/>
            <a:chExt cx="5915864" cy="3360628"/>
          </a:xfrm>
        </p:grpSpPr>
        <p:pic>
          <p:nvPicPr>
            <p:cNvPr id="2" name="Picture 1"/>
            <p:cNvPicPr>
              <a:picLocks noChangeAspect="1"/>
            </p:cNvPicPr>
            <p:nvPr/>
          </p:nvPicPr>
          <p:blipFill>
            <a:blip r:embed="rId2"/>
            <a:stretch>
              <a:fillRect/>
            </a:stretch>
          </p:blipFill>
          <p:spPr>
            <a:xfrm>
              <a:off x="4980790" y="760513"/>
              <a:ext cx="5915864" cy="3360628"/>
            </a:xfrm>
            <a:prstGeom prst="rect">
              <a:avLst/>
            </a:prstGeom>
          </p:spPr>
        </p:pic>
        <p:sp>
          <p:nvSpPr>
            <p:cNvPr id="3" name="Oval 2"/>
            <p:cNvSpPr/>
            <p:nvPr/>
          </p:nvSpPr>
          <p:spPr>
            <a:xfrm>
              <a:off x="6228678" y="2648964"/>
              <a:ext cx="903642" cy="8713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8062435" y="1777594"/>
              <a:ext cx="903642" cy="8713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 name="Curved Connector 6"/>
            <p:cNvCxnSpPr/>
            <p:nvPr/>
          </p:nvCxnSpPr>
          <p:spPr>
            <a:xfrm flipV="1">
              <a:off x="6680499" y="1915651"/>
              <a:ext cx="1559858" cy="733313"/>
            </a:xfrm>
            <a:prstGeom prst="curvedConnector3">
              <a:avLst>
                <a:gd name="adj1" fmla="val 17586"/>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954779" y="1605230"/>
              <a:ext cx="903642" cy="871370"/>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Curved Connector 11"/>
            <p:cNvCxnSpPr/>
            <p:nvPr/>
          </p:nvCxnSpPr>
          <p:spPr>
            <a:xfrm>
              <a:off x="6854204" y="1915651"/>
              <a:ext cx="1538553" cy="152401"/>
            </a:xfrm>
            <a:prstGeom prst="curvedConnector3">
              <a:avLst>
                <a:gd name="adj1" fmla="val 50000"/>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5511612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ext uri="{D42A27DB-BD31-4B8C-83A1-F6EECF244321}">
                <p14:modId xmlns:p14="http://schemas.microsoft.com/office/powerpoint/2010/main" val="2953271064"/>
              </p:ext>
            </p:extLst>
          </p:nvPr>
        </p:nvGraphicFramePr>
        <p:xfrm>
          <a:off x="1998546" y="1221471"/>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TextBox 4"/>
          <p:cNvSpPr txBox="1"/>
          <p:nvPr/>
        </p:nvSpPr>
        <p:spPr>
          <a:xfrm>
            <a:off x="2393794" y="211874"/>
            <a:ext cx="7337503" cy="492443"/>
          </a:xfrm>
          <a:prstGeom prst="rect">
            <a:avLst/>
          </a:prstGeom>
          <a:noFill/>
        </p:spPr>
        <p:txBody>
          <a:bodyPr wrap="square" rtlCol="0">
            <a:spAutoFit/>
          </a:bodyPr>
          <a:lstStyle/>
          <a:p>
            <a:r>
              <a:rPr lang="en-US"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THE PROCESS OF PROBLEM-SOLVING</a:t>
            </a:r>
          </a:p>
        </p:txBody>
      </p:sp>
    </p:spTree>
    <p:extLst>
      <p:ext uri="{BB962C8B-B14F-4D97-AF65-F5344CB8AC3E}">
        <p14:creationId xmlns:p14="http://schemas.microsoft.com/office/powerpoint/2010/main" val="42072648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600" b="1" dirty="0" smtClean="0">
            <a:solidFill>
              <a:schemeClr val="bg1"/>
            </a:solidFill>
            <a:latin typeface="Verdana" panose="020B0604030504040204" pitchFamily="34" charset="0"/>
            <a:ea typeface="Verdana" panose="020B0604030504040204" pitchFamily="34" charset="0"/>
            <a:cs typeface="Verdana" panose="020B060403050404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14991</TotalTime>
  <Words>1328</Words>
  <Application>Microsoft Office PowerPoint</Application>
  <PresentationFormat>Widescreen</PresentationFormat>
  <Paragraphs>93</Paragraphs>
  <Slides>20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20</vt:i4>
      </vt:variant>
    </vt:vector>
  </HeadingPairs>
  <TitlesOfParts>
    <vt:vector size="26" baseType="lpstr">
      <vt:lpstr>Arial</vt:lpstr>
      <vt:lpstr>Calibri</vt:lpstr>
      <vt:lpstr>Calibri Light</vt:lpstr>
      <vt:lpstr>Times New Roman</vt:lpstr>
      <vt:lpstr>Verdana</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State University of New York at Plattsburgh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James Liszka</dc:creator>
  <cp:lastModifiedBy>Helen M. Boylan Funari</cp:lastModifiedBy>
  <cp:revision>115</cp:revision>
  <dcterms:created xsi:type="dcterms:W3CDTF">2019-03-06T19:51:35Z</dcterms:created>
  <dcterms:modified xsi:type="dcterms:W3CDTF">2020-07-31T01:34:21Z</dcterms:modified>
</cp:coreProperties>
</file>