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18" r:id="rId3"/>
    <p:sldMasterId id="2147483730" r:id="rId4"/>
  </p:sldMasterIdLst>
  <p:notesMasterIdLst>
    <p:notesMasterId r:id="rId55"/>
  </p:notesMasterIdLst>
  <p:sldIdLst>
    <p:sldId id="256" r:id="rId5"/>
    <p:sldId id="257" r:id="rId6"/>
    <p:sldId id="258" r:id="rId7"/>
    <p:sldId id="379" r:id="rId8"/>
    <p:sldId id="259" r:id="rId9"/>
    <p:sldId id="383" r:id="rId10"/>
    <p:sldId id="261" r:id="rId11"/>
    <p:sldId id="388" r:id="rId12"/>
    <p:sldId id="387" r:id="rId13"/>
    <p:sldId id="262" r:id="rId14"/>
    <p:sldId id="260" r:id="rId15"/>
    <p:sldId id="384" r:id="rId16"/>
    <p:sldId id="263" r:id="rId17"/>
    <p:sldId id="264" r:id="rId18"/>
    <p:sldId id="277" r:id="rId19"/>
    <p:sldId id="278" r:id="rId20"/>
    <p:sldId id="280" r:id="rId21"/>
    <p:sldId id="279" r:id="rId22"/>
    <p:sldId id="281" r:id="rId23"/>
    <p:sldId id="284" r:id="rId24"/>
    <p:sldId id="288" r:id="rId25"/>
    <p:sldId id="289" r:id="rId26"/>
    <p:sldId id="292" r:id="rId27"/>
    <p:sldId id="265" r:id="rId28"/>
    <p:sldId id="266" r:id="rId29"/>
    <p:sldId id="267" r:id="rId30"/>
    <p:sldId id="271" r:id="rId31"/>
    <p:sldId id="269" r:id="rId32"/>
    <p:sldId id="270" r:id="rId33"/>
    <p:sldId id="272" r:id="rId34"/>
    <p:sldId id="382" r:id="rId35"/>
    <p:sldId id="273" r:id="rId36"/>
    <p:sldId id="274" r:id="rId37"/>
    <p:sldId id="275" r:id="rId38"/>
    <p:sldId id="276" r:id="rId39"/>
    <p:sldId id="294" r:id="rId40"/>
    <p:sldId id="293" r:id="rId41"/>
    <p:sldId id="295" r:id="rId42"/>
    <p:sldId id="286" r:id="rId43"/>
    <p:sldId id="282" r:id="rId44"/>
    <p:sldId id="283" r:id="rId45"/>
    <p:sldId id="302" r:id="rId46"/>
    <p:sldId id="297" r:id="rId47"/>
    <p:sldId id="380" r:id="rId48"/>
    <p:sldId id="376" r:id="rId49"/>
    <p:sldId id="378" r:id="rId50"/>
    <p:sldId id="298" r:id="rId51"/>
    <p:sldId id="377" r:id="rId52"/>
    <p:sldId id="386" r:id="rId53"/>
    <p:sldId id="299" r:id="rId5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A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8" autoAdjust="0"/>
    <p:restoredTop sz="66171" autoAdjust="0"/>
  </p:normalViewPr>
  <p:slideViewPr>
    <p:cSldViewPr>
      <p:cViewPr varScale="1">
        <p:scale>
          <a:sx n="71" d="100"/>
          <a:sy n="71" d="100"/>
        </p:scale>
        <p:origin x="46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4" d="100"/>
        <a:sy n="124" d="100"/>
      </p:scale>
      <p:origin x="0" y="617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4FBACED-8751-4B2B-8378-84E8B241040F}" type="datetimeFigureOut">
              <a:rPr lang="en-US"/>
              <a:pPr>
                <a:defRPr/>
              </a:pPr>
              <a:t>10/13/2016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B4356DB-4864-4F7E-8D13-FCF2386CF903}" type="slidenum">
              <a:rPr lang="en-US"/>
              <a:pPr>
                <a:defRPr/>
              </a:pPr>
              <a:t>‹#›</a:t>
            </a:fld>
            <a:endParaRPr lang="en-US" dirty="0"/>
          </a:p>
        </p:txBody>
      </p:sp>
    </p:spTree>
    <p:extLst>
      <p:ext uri="{BB962C8B-B14F-4D97-AF65-F5344CB8AC3E}">
        <p14:creationId xmlns:p14="http://schemas.microsoft.com/office/powerpoint/2010/main" val="29689510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4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“The number of incidents in which a shooter opens fire on a crowd of people more than doubled over the past seven years compared with the previous seven, the FBI found in a study made public Wednesday.</a:t>
            </a:r>
          </a:p>
          <a:p>
            <a:r>
              <a:rPr lang="en-US" sz="14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“The Federal Bureau of Investigation analyzed 160 "active shooter" incidents from 2000 through 2013 to look for common elements that might guide law enforcement officers in preventing the shootings or responding more effectively.</a:t>
            </a:r>
          </a:p>
          <a:p>
            <a:r>
              <a:rPr lang="en-US" sz="14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The study found an average of six incidents per year from 2000 through 2006. The number rose to 16 incidents annually in the past seven years.”</a:t>
            </a:r>
          </a:p>
          <a:p>
            <a:r>
              <a:rPr lang="en-US" sz="14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www.usatoday.com/.../09/24/active-shooter-incidents-rising.../</a:t>
            </a:r>
          </a:p>
          <a:p>
            <a:endParaRPr lang="en-US" sz="1400" dirty="0" smtClean="0">
              <a:latin typeface="Verdana" panose="020B0604030504040204" pitchFamily="34" charset="0"/>
              <a:ea typeface="Verdana" panose="020B0604030504040204" pitchFamily="34" charset="0"/>
              <a:cs typeface="Verdana" panose="020B0604030504040204" pitchFamily="34" charset="0"/>
            </a:endParaRPr>
          </a:p>
          <a:p>
            <a:endParaRPr lang="en-US" sz="1400" dirty="0" smtClean="0">
              <a:latin typeface="Verdana" panose="020B0604030504040204" pitchFamily="34" charset="0"/>
              <a:ea typeface="Verdana" panose="020B0604030504040204" pitchFamily="34" charset="0"/>
              <a:cs typeface="Verdana" panose="020B0604030504040204" pitchFamily="34" charset="0"/>
            </a:endParaRPr>
          </a:p>
          <a:p>
            <a:r>
              <a:rPr lang="en-US" sz="1400" dirty="0" smtClean="0">
                <a:latin typeface="Verdana" panose="020B0604030504040204" pitchFamily="34" charset="0"/>
                <a:ea typeface="Verdana" panose="020B0604030504040204" pitchFamily="34" charset="0"/>
                <a:cs typeface="Verdana" panose="020B0604030504040204" pitchFamily="34" charset="0"/>
              </a:rPr>
              <a:t>Photo: rjwestmore.com</a:t>
            </a:r>
          </a:p>
          <a:p>
            <a:r>
              <a:rPr lang="en-US" sz="1400" dirty="0" smtClean="0">
                <a:latin typeface="Verdana" panose="020B0604030504040204" pitchFamily="34" charset="0"/>
                <a:ea typeface="Verdana" panose="020B0604030504040204" pitchFamily="34" charset="0"/>
                <a:cs typeface="Verdana" panose="020B0604030504040204" pitchFamily="34" charset="0"/>
              </a:rPr>
              <a:t>And patriotoutdoornews.com</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4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“In all but two incidents, the shooter acted alone. All but six of the shooters were male. The analysis found no age pattern but noted that in the vast majority of school shootings, the shooter was a student at the school.</a:t>
            </a:r>
            <a:r>
              <a:rPr lang="en-US" sz="1400" kern="1200" baseline="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en-US" sz="14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The study did not address access to guns.</a:t>
            </a:r>
            <a:r>
              <a:rPr lang="en-US" sz="1400" kern="1200" baseline="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en-US" sz="14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Almost all of the shooters had a "real or perceived, deeply held personal grievance," said Andre Simons, unit chief for the “FBI's Behavioral Analysis Unit 2.</a:t>
            </a:r>
            <a:r>
              <a:rPr lang="en-US" sz="1400" kern="1200" baseline="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en-US" sz="14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Many of the shooters took inspiration from attacks by other shooters, such as Columbine and Virginia Tech,” Simons said. "The copycat phenomenon is real," he said.</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4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www.usatoday.com/.../09/24/active-shooter-incidents-rising.../</a:t>
            </a:r>
          </a:p>
          <a:p>
            <a:endParaRPr lang="en-US" sz="14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endParaRPr lang="en-US" sz="14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r>
              <a:rPr lang="en-US" sz="1400" dirty="0" smtClean="0">
                <a:latin typeface="Verdana" panose="020B0604030504040204" pitchFamily="34" charset="0"/>
                <a:ea typeface="Verdana" panose="020B0604030504040204" pitchFamily="34" charset="0"/>
                <a:cs typeface="Verdana" panose="020B0604030504040204" pitchFamily="34" charset="0"/>
              </a:rPr>
              <a:t>*Note: If an Active Shooter is a coworker, this may compromise your plan since they’ll also</a:t>
            </a:r>
            <a:r>
              <a:rPr lang="en-US" sz="1400" baseline="0" dirty="0" smtClean="0">
                <a:latin typeface="Verdana" panose="020B0604030504040204" pitchFamily="34" charset="0"/>
                <a:ea typeface="Verdana" panose="020B0604030504040204" pitchFamily="34" charset="0"/>
                <a:cs typeface="Verdana" panose="020B0604030504040204" pitchFamily="34" charset="0"/>
              </a:rPr>
              <a:t> know the plan. Have another location in mind where you can take your other coworkers.</a:t>
            </a:r>
          </a:p>
          <a:p>
            <a:r>
              <a:rPr lang="en-US" sz="1400" baseline="0" dirty="0" smtClean="0">
                <a:latin typeface="Verdana" panose="020B0604030504040204" pitchFamily="34" charset="0"/>
                <a:ea typeface="Verdana" panose="020B0604030504040204" pitchFamily="34" charset="0"/>
                <a:cs typeface="Verdana" panose="020B0604030504040204" pitchFamily="34" charset="0"/>
              </a:rPr>
              <a:t>Photo:catchwmw.com</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10</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aseline="0" dirty="0" smtClean="0">
                <a:latin typeface="Verdana" panose="020B0604030504040204" pitchFamily="34" charset="0"/>
                <a:ea typeface="Verdana" panose="020B0604030504040204" pitchFamily="34" charset="0"/>
                <a:cs typeface="Verdana" panose="020B0604030504040204" pitchFamily="34" charset="0"/>
              </a:rPr>
              <a:t>On average, Fortune 100 companies receive 12 threats a week.</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11</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“More than two</a:t>
            </a:r>
            <a:r>
              <a:rPr lang="en-US" sz="1400" baseline="0" dirty="0" smtClean="0">
                <a:latin typeface="Verdana" panose="020B0604030504040204" pitchFamily="34" charset="0"/>
                <a:ea typeface="Verdana" panose="020B0604030504040204" pitchFamily="34" charset="0"/>
                <a:cs typeface="Verdana" panose="020B0604030504040204" pitchFamily="34" charset="0"/>
              </a:rPr>
              <a:t> thirds</a:t>
            </a:r>
            <a:r>
              <a:rPr lang="en-US" sz="1400" dirty="0" smtClean="0">
                <a:latin typeface="Verdana" panose="020B0604030504040204" pitchFamily="34" charset="0"/>
                <a:ea typeface="Verdana" panose="020B0604030504040204" pitchFamily="34" charset="0"/>
                <a:cs typeface="Verdana" panose="020B0604030504040204" pitchFamily="34" charset="0"/>
              </a:rPr>
              <a:t> of the incidents analyzed by the FBI happened at businesses or schools.”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4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www.usatoday.com/.../09/24/active-shooter-incidents-rising.../</a:t>
            </a:r>
          </a:p>
          <a:p>
            <a:endParaRPr lang="en-US" sz="1400" dirty="0" smtClean="0">
              <a:latin typeface="Verdana" panose="020B0604030504040204" pitchFamily="34" charset="0"/>
              <a:ea typeface="Verdana" panose="020B0604030504040204" pitchFamily="34" charset="0"/>
              <a:cs typeface="Verdana" panose="020B0604030504040204" pitchFamily="34" charset="0"/>
            </a:endParaRPr>
          </a:p>
          <a:p>
            <a:r>
              <a:rPr lang="en-US" sz="1400" dirty="0" smtClean="0">
                <a:latin typeface="Verdana" panose="020B0604030504040204" pitchFamily="34" charset="0"/>
                <a:ea typeface="Verdana" panose="020B0604030504040204" pitchFamily="34" charset="0"/>
                <a:cs typeface="Verdana" panose="020B0604030504040204" pitchFamily="34" charset="0"/>
              </a:rPr>
              <a:t>Photo: commons.wikimedia.org</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12</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Weapons that allow a high and rapid kill number in a short span of time</a:t>
            </a:r>
            <a:r>
              <a:rPr lang="en-US" sz="1200" kern="1200" baseline="0" dirty="0" smtClean="0">
                <a:solidFill>
                  <a:schemeClr val="tx1"/>
                </a:solidFill>
                <a:effectLst/>
                <a:latin typeface="+mn-lt"/>
                <a:ea typeface="+mn-ea"/>
                <a:cs typeface="+mn-cs"/>
              </a:rPr>
              <a:t> </a:t>
            </a:r>
            <a:r>
              <a:rPr lang="en-US" sz="1400" kern="1200" baseline="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from a distance.</a:t>
            </a:r>
          </a:p>
          <a:p>
            <a:r>
              <a:rPr lang="en-US" sz="1400" kern="1200" baseline="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Police Chief David Magnusson from information by J. Pete Blair, Ph.D., Texas State University and M. Hunter Martaindale, Ph.D., School of Criminal Justice, Texas State University</a:t>
            </a:r>
          </a:p>
          <a:p>
            <a:endParaRPr lang="en-US" sz="1400" kern="1200" baseline="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r>
              <a:rPr lang="en-US" sz="1400" kern="1200" baseline="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Note that the weapons were easily concealed as well as providing high capacity.</a:t>
            </a:r>
          </a:p>
          <a:p>
            <a:endParaRPr lang="en-US" sz="1400" kern="1200" baseline="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r>
              <a:rPr lang="en-US" sz="1400" kern="1200" baseline="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Photos: es.wikipedia.org,</a:t>
            </a:r>
          </a:p>
          <a:p>
            <a:r>
              <a:rPr lang="en-US" sz="1400" kern="1200" baseline="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enwikipedia.org,</a:t>
            </a:r>
          </a:p>
          <a:p>
            <a:r>
              <a:rPr lang="en-US" sz="1400" kern="1200" baseline="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thespecialistsltd.com</a:t>
            </a:r>
          </a:p>
          <a:p>
            <a:endParaRPr lang="en-US" sz="1400" kern="1200" baseline="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13</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Attacks</a:t>
            </a:r>
            <a:r>
              <a:rPr lang="en-US" sz="1400" baseline="0" dirty="0" smtClean="0">
                <a:latin typeface="Verdana" panose="020B0604030504040204" pitchFamily="34" charset="0"/>
                <a:ea typeface="Verdana" panose="020B0604030504040204" pitchFamily="34" charset="0"/>
                <a:cs typeface="Verdana" panose="020B0604030504040204" pitchFamily="34" charset="0"/>
              </a:rPr>
              <a:t> can end before law enforcement personnel arrive and many times end with the suicide or leaving of the scene by the shooter.</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14</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Determine Escape and Evasion methods.</a:t>
            </a:r>
          </a:p>
          <a:p>
            <a:r>
              <a:rPr lang="en-US" sz="1400" dirty="0" smtClean="0">
                <a:latin typeface="Verdana" panose="020B0604030504040204" pitchFamily="34" charset="0"/>
                <a:ea typeface="Verdana" panose="020B0604030504040204" pitchFamily="34" charset="0"/>
                <a:cs typeface="Verdana" panose="020B0604030504040204" pitchFamily="34" charset="0"/>
              </a:rPr>
              <a:t>Review Army Field Manual FM 3-19.30 (formerly FM19-30) “Physical Security” available from the US Army.</a:t>
            </a:r>
          </a:p>
          <a:p>
            <a:r>
              <a:rPr lang="en-US" sz="1400" dirty="0" smtClean="0">
                <a:latin typeface="Verdana" panose="020B0604030504040204" pitchFamily="34" charset="0"/>
                <a:ea typeface="Verdana" panose="020B0604030504040204" pitchFamily="34" charset="0"/>
                <a:cs typeface="Verdana" panose="020B0604030504040204" pitchFamily="34" charset="0"/>
              </a:rPr>
              <a:t>Know the strengths and weaknesses of your environment</a:t>
            </a:r>
            <a:r>
              <a:rPr lang="en-US" sz="1400" baseline="0" dirty="0" smtClean="0">
                <a:latin typeface="Verdana" panose="020B0604030504040204" pitchFamily="34" charset="0"/>
                <a:ea typeface="Verdana" panose="020B0604030504040204" pitchFamily="34" charset="0"/>
                <a:cs typeface="Verdana" panose="020B0604030504040204" pitchFamily="34" charset="0"/>
              </a:rPr>
              <a:t> and how they can hinder or help you during an event.</a:t>
            </a:r>
            <a:endParaRPr lang="en-US" sz="14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15</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Take the opportunity beforehand to become familiar with your local emergency response organizations and leaders therein.</a:t>
            </a:r>
          </a:p>
          <a:p>
            <a:endParaRPr lang="en-US" sz="1400" dirty="0" smtClean="0">
              <a:latin typeface="Verdana" panose="020B0604030504040204" pitchFamily="34" charset="0"/>
              <a:ea typeface="Verdana" panose="020B0604030504040204" pitchFamily="34" charset="0"/>
              <a:cs typeface="Verdana" panose="020B0604030504040204" pitchFamily="34" charset="0"/>
            </a:endParaRPr>
          </a:p>
          <a:p>
            <a:r>
              <a:rPr lang="en-US" sz="1400" dirty="0" smtClean="0">
                <a:latin typeface="Verdana" panose="020B0604030504040204" pitchFamily="34" charset="0"/>
                <a:ea typeface="Verdana" panose="020B0604030504040204" pitchFamily="34" charset="0"/>
                <a:cs typeface="Verdana" panose="020B0604030504040204" pitchFamily="34" charset="0"/>
              </a:rPr>
              <a:t>Photos: </a:t>
            </a:r>
          </a:p>
          <a:p>
            <a:r>
              <a:rPr lang="en-US" sz="1400" dirty="0" smtClean="0">
                <a:latin typeface="Verdana" panose="020B0604030504040204" pitchFamily="34" charset="0"/>
                <a:ea typeface="Verdana" panose="020B0604030504040204" pitchFamily="34" charset="0"/>
                <a:cs typeface="Verdana" panose="020B0604030504040204" pitchFamily="34" charset="0"/>
              </a:rPr>
              <a:t>yeswecoupon.com</a:t>
            </a:r>
          </a:p>
          <a:p>
            <a:r>
              <a:rPr lang="en-US" sz="1400" dirty="0" smtClean="0">
                <a:latin typeface="Verdana" panose="020B0604030504040204" pitchFamily="34" charset="0"/>
                <a:ea typeface="Verdana" panose="020B0604030504040204" pitchFamily="34" charset="0"/>
                <a:cs typeface="Verdana" panose="020B0604030504040204" pitchFamily="34" charset="0"/>
              </a:rPr>
              <a:t>candostreet.com</a:t>
            </a:r>
          </a:p>
          <a:p>
            <a:r>
              <a:rPr lang="en-US" sz="1400" dirty="0" smtClean="0">
                <a:latin typeface="Verdana" panose="020B0604030504040204" pitchFamily="34" charset="0"/>
                <a:ea typeface="Verdana" panose="020B0604030504040204" pitchFamily="34" charset="0"/>
                <a:cs typeface="Verdana" panose="020B0604030504040204" pitchFamily="34" charset="0"/>
              </a:rPr>
              <a:t>dlsii.com</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16</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These</a:t>
            </a:r>
            <a:r>
              <a:rPr lang="en-US" sz="1400" kern="1200" baseline="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rooms are similar</a:t>
            </a:r>
            <a:r>
              <a:rPr lang="en-US" sz="14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to panic rooms</a:t>
            </a:r>
            <a:r>
              <a:rPr lang="en-US" sz="1400" kern="1200" baseline="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or </a:t>
            </a:r>
            <a:r>
              <a:rPr lang="en-US" sz="14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the Israeli safe rooms </a:t>
            </a:r>
            <a:r>
              <a:rPr lang="en-US" sz="1400" kern="1200" baseline="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which can be secured against entry and protect occupants from aggressors.</a:t>
            </a:r>
          </a:p>
          <a:p>
            <a:endParaRPr lang="en-US" sz="14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r>
              <a:rPr lang="en-US" sz="14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Photo: yumpu.com</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17</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Ensure you have at least the following in your plan:</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Verdana" pitchFamily="34" charset="0"/>
                <a:ea typeface="+mn-ea"/>
                <a:cs typeface="+mn-cs"/>
              </a:rPr>
              <a:t>A preferred method for reporting different types of emergencies</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Verdana" pitchFamily="34" charset="0"/>
                <a:ea typeface="+mn-ea"/>
                <a:cs typeface="+mn-cs"/>
              </a:rPr>
              <a:t>An evacuation policy and procedure</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Verdana" pitchFamily="34" charset="0"/>
                <a:ea typeface="+mn-ea"/>
                <a:cs typeface="+mn-cs"/>
              </a:rPr>
              <a:t>Emergency escape procedures and route assignments</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Verdana" pitchFamily="34" charset="0"/>
                <a:ea typeface="+mn-ea"/>
                <a:cs typeface="+mn-cs"/>
              </a:rPr>
              <a:t>Contact information for individuals during an event (should remote facilities also be a target)</a:t>
            </a:r>
          </a:p>
          <a:p>
            <a:endParaRPr lang="en-US" sz="1400" dirty="0" smtClean="0">
              <a:latin typeface="Verdana" panose="020B0604030504040204" pitchFamily="34" charset="0"/>
              <a:ea typeface="Verdana" panose="020B0604030504040204" pitchFamily="34" charset="0"/>
              <a:cs typeface="Verdana" panose="020B0604030504040204" pitchFamily="34" charset="0"/>
            </a:endParaRPr>
          </a:p>
          <a:p>
            <a:endParaRPr lang="en-US" sz="1400" dirty="0" smtClean="0">
              <a:latin typeface="Verdana" panose="020B0604030504040204" pitchFamily="34" charset="0"/>
              <a:ea typeface="Verdana" panose="020B0604030504040204" pitchFamily="34" charset="0"/>
              <a:cs typeface="Verdana" panose="020B0604030504040204" pitchFamily="34" charset="0"/>
            </a:endParaRPr>
          </a:p>
          <a:p>
            <a:endParaRPr lang="en-US" sz="1400" dirty="0" smtClean="0">
              <a:latin typeface="Verdana" panose="020B0604030504040204" pitchFamily="34" charset="0"/>
              <a:ea typeface="Verdana" panose="020B0604030504040204" pitchFamily="34" charset="0"/>
              <a:cs typeface="Verdana" panose="020B0604030504040204" pitchFamily="34" charset="0"/>
            </a:endParaRPr>
          </a:p>
          <a:p>
            <a:endParaRPr lang="en-US" sz="1400" dirty="0" smtClean="0">
              <a:latin typeface="Verdana" panose="020B0604030504040204" pitchFamily="34" charset="0"/>
              <a:ea typeface="Verdana" panose="020B0604030504040204" pitchFamily="34" charset="0"/>
              <a:cs typeface="Verdana" panose="020B0604030504040204" pitchFamily="34" charset="0"/>
            </a:endParaRPr>
          </a:p>
          <a:p>
            <a:r>
              <a:rPr lang="en-US" sz="1400" dirty="0" smtClean="0">
                <a:latin typeface="Verdana" panose="020B0604030504040204" pitchFamily="34" charset="0"/>
                <a:ea typeface="Verdana" panose="020B0604030504040204" pitchFamily="34" charset="0"/>
                <a:cs typeface="Verdana" panose="020B0604030504040204" pitchFamily="34" charset="0"/>
              </a:rPr>
              <a:t>Photo: emedco.com</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18</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400" dirty="0" smtClean="0">
                <a:latin typeface="Verdana" panose="020B0604030504040204" pitchFamily="34" charset="0"/>
                <a:ea typeface="Verdana" panose="020B0604030504040204" pitchFamily="34" charset="0"/>
                <a:cs typeface="Verdana" panose="020B0604030504040204" pitchFamily="34" charset="0"/>
              </a:rPr>
              <a:t>Make sure that your plan addresses the functional</a:t>
            </a:r>
            <a:r>
              <a:rPr lang="en-US" sz="1400" baseline="0" dirty="0" smtClean="0">
                <a:latin typeface="Verdana" panose="020B0604030504040204" pitchFamily="34" charset="0"/>
                <a:ea typeface="Verdana" panose="020B0604030504040204" pitchFamily="34" charset="0"/>
                <a:cs typeface="Verdana" panose="020B0604030504040204" pitchFamily="34" charset="0"/>
              </a:rPr>
              <a:t> needs of your staff.  Take into account any “physical challenges” employees, visitors and others may have.</a:t>
            </a: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400" dirty="0" smtClean="0">
                <a:latin typeface="Verdana" panose="020B0604030504040204" pitchFamily="34" charset="0"/>
                <a:ea typeface="Verdana" panose="020B0604030504040204" pitchFamily="34" charset="0"/>
                <a:cs typeface="Verdana" panose="020B0604030504040204" pitchFamily="34" charset="0"/>
              </a:rPr>
              <a:t>Photo: medimoon.com,</a:t>
            </a:r>
          </a:p>
          <a:p>
            <a:r>
              <a:rPr lang="en-US" sz="1400" dirty="0" smtClean="0">
                <a:latin typeface="Verdana" panose="020B0604030504040204" pitchFamily="34" charset="0"/>
                <a:ea typeface="Verdana" panose="020B0604030504040204" pitchFamily="34" charset="0"/>
                <a:cs typeface="Verdana" panose="020B0604030504040204" pitchFamily="34" charset="0"/>
              </a:rPr>
              <a:t>mobilityaids.in,</a:t>
            </a: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19</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During this program we will address:</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Verdana" pitchFamily="34" charset="0"/>
                <a:ea typeface="+mn-ea"/>
                <a:cs typeface="+mn-cs"/>
              </a:rPr>
              <a:t>Profile of potential Active Shooter</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Verdana" pitchFamily="34" charset="0"/>
                <a:ea typeface="+mn-ea"/>
                <a:cs typeface="+mn-cs"/>
              </a:rPr>
              <a:t>Preventing and preparing for active shooter incidents</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Verdana" pitchFamily="34" charset="0"/>
                <a:ea typeface="+mn-ea"/>
                <a:cs typeface="+mn-cs"/>
              </a:rPr>
              <a:t>Facility survey for protective actions</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Verdana" pitchFamily="34" charset="0"/>
                <a:ea typeface="+mn-ea"/>
                <a:cs typeface="+mn-cs"/>
              </a:rPr>
              <a:t>Potential violence indicators</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Verdana" pitchFamily="34" charset="0"/>
                <a:ea typeface="+mn-ea"/>
                <a:cs typeface="+mn-cs"/>
              </a:rPr>
              <a:t>Emergency Response Planning and Training</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Verdana" pitchFamily="34" charset="0"/>
                <a:ea typeface="+mn-ea"/>
                <a:cs typeface="+mn-cs"/>
              </a:rPr>
              <a:t>Your actions when confronted by an Active Shooter</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Verdana" pitchFamily="34" charset="0"/>
                <a:ea typeface="+mn-ea"/>
                <a:cs typeface="+mn-cs"/>
              </a:rPr>
              <a:t>Law Enforcement actions</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Verdana" pitchFamily="34" charset="0"/>
                <a:ea typeface="+mn-ea"/>
                <a:cs typeface="+mn-cs"/>
              </a:rPr>
              <a:t>Post-Event Actions</a:t>
            </a: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Being</a:t>
            </a:r>
            <a:r>
              <a:rPr lang="en-US" sz="1400" baseline="0" dirty="0" smtClean="0">
                <a:latin typeface="Verdana" panose="020B0604030504040204" pitchFamily="34" charset="0"/>
                <a:ea typeface="Verdana" panose="020B0604030504040204" pitchFamily="34" charset="0"/>
                <a:cs typeface="Verdana" panose="020B0604030504040204" pitchFamily="34" charset="0"/>
              </a:rPr>
              <a:t> prepared and preventing active shooter incidents is the best chance employees have to survive these types of incidents.</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20</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rabicPeriod"/>
            </a:pPr>
            <a:r>
              <a:rPr lang="en-US" sz="1400" dirty="0" smtClean="0">
                <a:latin typeface="Verdana" panose="020B0604030504040204" pitchFamily="34" charset="0"/>
                <a:ea typeface="Verdana" panose="020B0604030504040204" pitchFamily="34" charset="0"/>
                <a:cs typeface="Verdana" panose="020B0604030504040204" pitchFamily="34" charset="0"/>
              </a:rPr>
              <a:t>Determine potential problems before the individual is introduced/permitted</a:t>
            </a:r>
            <a:r>
              <a:rPr lang="en-US" sz="1400" baseline="0" dirty="0" smtClean="0">
                <a:latin typeface="Verdana" panose="020B0604030504040204" pitchFamily="34" charset="0"/>
                <a:ea typeface="Verdana" panose="020B0604030504040204" pitchFamily="34" charset="0"/>
                <a:cs typeface="Verdana" panose="020B0604030504040204" pitchFamily="34" charset="0"/>
              </a:rPr>
              <a:t> into the facility</a:t>
            </a:r>
          </a:p>
          <a:p>
            <a:pPr marL="342900" indent="-342900">
              <a:buAutoNum type="arabicPeriod"/>
            </a:pPr>
            <a:r>
              <a:rPr lang="en-US" sz="1400" baseline="0" dirty="0" smtClean="0">
                <a:latin typeface="Verdana" panose="020B0604030504040204" pitchFamily="34" charset="0"/>
                <a:ea typeface="Verdana" panose="020B0604030504040204" pitchFamily="34" charset="0"/>
                <a:cs typeface="Verdana" panose="020B0604030504040204" pitchFamily="34" charset="0"/>
              </a:rPr>
              <a:t>This is not just supervisor training but general employee training on recognizing and reporting this behavior.</a:t>
            </a:r>
          </a:p>
          <a:p>
            <a:pPr marL="342900" indent="-342900">
              <a:buAutoNum type="arabicPeriod"/>
            </a:pPr>
            <a:r>
              <a:rPr lang="en-US" sz="1400" baseline="0" dirty="0" smtClean="0">
                <a:latin typeface="Verdana" panose="020B0604030504040204" pitchFamily="34" charset="0"/>
                <a:ea typeface="Verdana" panose="020B0604030504040204" pitchFamily="34" charset="0"/>
                <a:cs typeface="Verdana" panose="020B0604030504040204" pitchFamily="34" charset="0"/>
              </a:rPr>
              <a:t>Provide requisite counseling for staff going through difficult times. Some may need only to resolve issues impacting them to once again be a valued employee.</a:t>
            </a:r>
          </a:p>
          <a:p>
            <a:pPr marL="342900" indent="-342900">
              <a:buAutoNum type="arabicPeriod"/>
            </a:pPr>
            <a:r>
              <a:rPr lang="en-US" sz="1400" baseline="0" dirty="0" smtClean="0">
                <a:latin typeface="Verdana" panose="020B0604030504040204" pitchFamily="34" charset="0"/>
                <a:ea typeface="Verdana" panose="020B0604030504040204" pitchFamily="34" charset="0"/>
                <a:cs typeface="Verdana" panose="020B0604030504040204" pitchFamily="34" charset="0"/>
              </a:rPr>
              <a:t>Get input from all your personnel.</a:t>
            </a:r>
          </a:p>
          <a:p>
            <a:pPr marL="0" indent="0">
              <a:buNone/>
            </a:pPr>
            <a:endParaRPr lang="en-US" sz="1400" baseline="0"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1400" baseline="0" dirty="0" smtClean="0">
                <a:latin typeface="Verdana" panose="020B0604030504040204" pitchFamily="34" charset="0"/>
                <a:ea typeface="Verdana" panose="020B0604030504040204" pitchFamily="34" charset="0"/>
                <a:cs typeface="Verdana" panose="020B0604030504040204" pitchFamily="34" charset="0"/>
              </a:rPr>
              <a:t>Photo: forbes.com</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21</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Consider creating safety zones within larger safety areas and protecting entry through key card access</a:t>
            </a:r>
          </a:p>
          <a:p>
            <a:r>
              <a:rPr lang="en-US" sz="1400" dirty="0" smtClean="0">
                <a:latin typeface="Verdana" panose="020B0604030504040204" pitchFamily="34" charset="0"/>
                <a:ea typeface="Verdana" panose="020B0604030504040204" pitchFamily="34" charset="0"/>
                <a:cs typeface="Verdana" panose="020B0604030504040204" pitchFamily="34" charset="0"/>
              </a:rPr>
              <a:t>Distribution of critical items</a:t>
            </a:r>
            <a:r>
              <a:rPr lang="en-US" sz="1400" baseline="0" dirty="0" smtClean="0">
                <a:latin typeface="Verdana" panose="020B0604030504040204" pitchFamily="34" charset="0"/>
                <a:ea typeface="Verdana" panose="020B0604030504040204" pitchFamily="34" charset="0"/>
                <a:cs typeface="Verdana" panose="020B0604030504040204" pitchFamily="34" charset="0"/>
              </a:rPr>
              <a:t> may be done before an event. Just as each floor or area has a First Aid kit, so also should each have a ready kit to respond to an Active Shooter event.</a:t>
            </a:r>
          </a:p>
          <a:p>
            <a:endParaRPr lang="en-US" sz="1400" baseline="0" dirty="0" smtClean="0">
              <a:latin typeface="Verdana" panose="020B0604030504040204" pitchFamily="34" charset="0"/>
              <a:ea typeface="Verdana" panose="020B0604030504040204" pitchFamily="34" charset="0"/>
              <a:cs typeface="Verdana" panose="020B0604030504040204" pitchFamily="34" charset="0"/>
            </a:endParaRPr>
          </a:p>
          <a:p>
            <a:r>
              <a:rPr lang="en-US" sz="1400" baseline="0" dirty="0" smtClean="0">
                <a:latin typeface="Verdana" panose="020B0604030504040204" pitchFamily="34" charset="0"/>
                <a:ea typeface="Verdana" panose="020B0604030504040204" pitchFamily="34" charset="0"/>
                <a:cs typeface="Verdana" panose="020B0604030504040204" pitchFamily="34" charset="0"/>
              </a:rPr>
              <a:t>Photo: evaq8.co.uk</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22</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In addition</a:t>
            </a:r>
            <a:r>
              <a:rPr lang="en-US" sz="1400" baseline="0" dirty="0" smtClean="0">
                <a:latin typeface="Verdana" panose="020B0604030504040204" pitchFamily="34" charset="0"/>
                <a:ea typeface="Verdana" panose="020B0604030504040204" pitchFamily="34" charset="0"/>
                <a:cs typeface="Verdana" panose="020B0604030504040204" pitchFamily="34" charset="0"/>
              </a:rPr>
              <a:t> to those already mentioned, managers have other important responsibilities.</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23</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When responding to an active shooter situation managers must react properly.</a:t>
            </a:r>
          </a:p>
          <a:p>
            <a:endParaRPr lang="en-US" sz="1400" dirty="0" smtClean="0">
              <a:latin typeface="Verdana" panose="020B0604030504040204" pitchFamily="34" charset="0"/>
              <a:ea typeface="Verdana" panose="020B0604030504040204" pitchFamily="34" charset="0"/>
              <a:cs typeface="Verdana" panose="020B0604030504040204" pitchFamily="34" charset="0"/>
            </a:endParaRPr>
          </a:p>
          <a:p>
            <a:r>
              <a:rPr lang="en-US" sz="1400" dirty="0" smtClean="0">
                <a:latin typeface="Verdana" panose="020B0604030504040204" pitchFamily="34" charset="0"/>
                <a:ea typeface="Verdana" panose="020B0604030504040204" pitchFamily="34" charset="0"/>
                <a:cs typeface="Verdana" panose="020B0604030504040204" pitchFamily="34" charset="0"/>
              </a:rPr>
              <a:t>Photos: sparqvault.com,</a:t>
            </a:r>
          </a:p>
          <a:p>
            <a:r>
              <a:rPr lang="en-US" sz="1400" dirty="0" smtClean="0">
                <a:latin typeface="Verdana" panose="020B0604030504040204" pitchFamily="34" charset="0"/>
                <a:ea typeface="Verdana" panose="020B0604030504040204" pitchFamily="34" charset="0"/>
                <a:cs typeface="Verdana" panose="020B0604030504040204" pitchFamily="34" charset="0"/>
              </a:rPr>
              <a:t>wfae.org</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24</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The recommended response to an active shooter is</a:t>
            </a:r>
            <a:r>
              <a:rPr lang="en-US" sz="1400" baseline="0" dirty="0" smtClean="0">
                <a:latin typeface="Verdana" panose="020B0604030504040204" pitchFamily="34" charset="0"/>
                <a:ea typeface="Verdana" panose="020B0604030504040204" pitchFamily="34" charset="0"/>
                <a:cs typeface="Verdana" panose="020B0604030504040204" pitchFamily="34" charset="0"/>
              </a:rPr>
              <a:t> to Run, Hide and Fight.</a:t>
            </a:r>
          </a:p>
          <a:p>
            <a:endParaRPr lang="en-US" sz="1400" baseline="0" dirty="0" smtClean="0">
              <a:latin typeface="Verdana" panose="020B0604030504040204" pitchFamily="34" charset="0"/>
              <a:ea typeface="Verdana" panose="020B0604030504040204" pitchFamily="34" charset="0"/>
              <a:cs typeface="Verdana" panose="020B0604030504040204" pitchFamily="34" charset="0"/>
            </a:endParaRPr>
          </a:p>
          <a:p>
            <a:r>
              <a:rPr lang="en-US" sz="1400" baseline="0" dirty="0" smtClean="0">
                <a:latin typeface="Verdana" panose="020B0604030504040204" pitchFamily="34" charset="0"/>
                <a:ea typeface="Verdana" panose="020B0604030504040204" pitchFamily="34" charset="0"/>
                <a:cs typeface="Verdana" panose="020B0604030504040204" pitchFamily="34" charset="0"/>
              </a:rPr>
              <a:t>Run – Escape if possible; get as far away from the situation as safely possible.</a:t>
            </a:r>
          </a:p>
          <a:p>
            <a:endParaRPr lang="en-US" sz="1400" baseline="0" dirty="0" smtClean="0">
              <a:latin typeface="Verdana" panose="020B0604030504040204" pitchFamily="34" charset="0"/>
              <a:ea typeface="Verdana" panose="020B0604030504040204" pitchFamily="34" charset="0"/>
              <a:cs typeface="Verdana" panose="020B0604030504040204" pitchFamily="34" charset="0"/>
            </a:endParaRPr>
          </a:p>
          <a:p>
            <a:r>
              <a:rPr lang="en-US" sz="1400" baseline="0" dirty="0" smtClean="0">
                <a:latin typeface="Verdana" panose="020B0604030504040204" pitchFamily="34" charset="0"/>
                <a:ea typeface="Verdana" panose="020B0604030504040204" pitchFamily="34" charset="0"/>
                <a:cs typeface="Verdana" panose="020B0604030504040204" pitchFamily="34" charset="0"/>
              </a:rPr>
              <a:t>Hide – If escape is not possible, find a place to hide that is out of the shooter’s view; stay hidden until law enforcement arrives and the area is  </a:t>
            </a:r>
          </a:p>
          <a:p>
            <a:r>
              <a:rPr lang="en-US" sz="1400" baseline="0" dirty="0" smtClean="0">
                <a:latin typeface="Verdana" panose="020B0604030504040204" pitchFamily="34" charset="0"/>
                <a:ea typeface="Verdana" panose="020B0604030504040204" pitchFamily="34" charset="0"/>
                <a:cs typeface="Verdana" panose="020B0604030504040204" pitchFamily="34" charset="0"/>
              </a:rPr>
              <a:t>          determined by them to be safe.</a:t>
            </a:r>
          </a:p>
          <a:p>
            <a:endParaRPr lang="en-US" sz="1400" dirty="0" smtClean="0">
              <a:latin typeface="Verdana" panose="020B0604030504040204" pitchFamily="34" charset="0"/>
              <a:ea typeface="Verdana" panose="020B0604030504040204" pitchFamily="34" charset="0"/>
              <a:cs typeface="Verdana" panose="020B0604030504040204" pitchFamily="34" charset="0"/>
            </a:endParaRPr>
          </a:p>
          <a:p>
            <a:r>
              <a:rPr lang="en-US" sz="1400" dirty="0" smtClean="0">
                <a:latin typeface="Verdana" panose="020B0604030504040204" pitchFamily="34" charset="0"/>
                <a:ea typeface="Verdana" panose="020B0604030504040204" pitchFamily="34" charset="0"/>
                <a:cs typeface="Verdana" panose="020B0604030504040204" pitchFamily="34" charset="0"/>
              </a:rPr>
              <a:t>Fight – Use only as a last resort.</a:t>
            </a:r>
            <a:r>
              <a:rPr lang="en-US" sz="1400" baseline="0" dirty="0" smtClean="0">
                <a:latin typeface="Verdana" panose="020B0604030504040204" pitchFamily="34" charset="0"/>
                <a:ea typeface="Verdana" panose="020B0604030504040204" pitchFamily="34" charset="0"/>
                <a:cs typeface="Verdana" panose="020B0604030504040204" pitchFamily="34" charset="0"/>
              </a:rPr>
              <a:t>  Find something to strike the shooter with if possible.</a:t>
            </a:r>
            <a:endParaRPr lang="en-US" sz="1400" dirty="0" smtClean="0">
              <a:latin typeface="Verdana" panose="020B0604030504040204" pitchFamily="34" charset="0"/>
              <a:ea typeface="Verdana" panose="020B0604030504040204" pitchFamily="34" charset="0"/>
              <a:cs typeface="Verdana" panose="020B0604030504040204" pitchFamily="34" charset="0"/>
            </a:endParaRPr>
          </a:p>
          <a:p>
            <a:endParaRPr lang="en-US" sz="1400" dirty="0" smtClean="0">
              <a:latin typeface="Verdana" panose="020B0604030504040204" pitchFamily="34" charset="0"/>
              <a:ea typeface="Verdana" panose="020B0604030504040204" pitchFamily="34" charset="0"/>
              <a:cs typeface="Verdana" panose="020B0604030504040204" pitchFamily="34" charset="0"/>
            </a:endParaRPr>
          </a:p>
          <a:p>
            <a:endParaRPr lang="en-US" sz="1400" dirty="0" smtClean="0">
              <a:latin typeface="Verdana" panose="020B0604030504040204" pitchFamily="34" charset="0"/>
              <a:ea typeface="Verdana" panose="020B0604030504040204" pitchFamily="34" charset="0"/>
              <a:cs typeface="Verdana" panose="020B0604030504040204" pitchFamily="34" charset="0"/>
            </a:endParaRPr>
          </a:p>
          <a:p>
            <a:r>
              <a:rPr lang="en-US" sz="1400" dirty="0" smtClean="0">
                <a:latin typeface="Verdana" panose="020B0604030504040204" pitchFamily="34" charset="0"/>
                <a:ea typeface="Verdana" panose="020B0604030504040204" pitchFamily="34" charset="0"/>
                <a:cs typeface="Verdana" panose="020B0604030504040204" pitchFamily="34" charset="0"/>
              </a:rPr>
              <a:t>Photo: qcc.edu</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25</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Put distance between you and the threat. Also put walls (obstructions) between you and the threat.</a:t>
            </a:r>
          </a:p>
          <a:p>
            <a:r>
              <a:rPr lang="en-US" sz="14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During your planning, view floor plans which permits tracing evacuation routes with walls and barriers between your</a:t>
            </a:r>
            <a:r>
              <a:rPr lang="en-US" sz="1400" kern="1200" baseline="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start point and exit.</a:t>
            </a:r>
            <a:endParaRPr lang="en-US" sz="14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r>
              <a:rPr lang="en-US" sz="14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Photo: videonemo.com</a:t>
            </a: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26</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If on a phone or if law enforcement has arrived</a:t>
            </a:r>
            <a:r>
              <a:rPr lang="en-US" sz="1400" baseline="0" dirty="0" smtClean="0">
                <a:latin typeface="Verdana" panose="020B0604030504040204" pitchFamily="34" charset="0"/>
                <a:ea typeface="Verdana" panose="020B0604030504040204" pitchFamily="34" charset="0"/>
                <a:cs typeface="Verdana" panose="020B0604030504040204" pitchFamily="34" charset="0"/>
              </a:rPr>
              <a:t> and if you have met them on the scene, they’ll need vital information you can provide.</a:t>
            </a:r>
          </a:p>
          <a:p>
            <a:r>
              <a:rPr lang="en-US" sz="1400" baseline="0" dirty="0" smtClean="0">
                <a:latin typeface="Verdana" panose="020B0604030504040204" pitchFamily="34" charset="0"/>
                <a:ea typeface="Verdana" panose="020B0604030504040204" pitchFamily="34" charset="0"/>
                <a:cs typeface="Verdana" panose="020B0604030504040204" pitchFamily="34" charset="0"/>
              </a:rPr>
              <a:t>Photo: freetext.com</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27</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Allows you time to think and determine your response.</a:t>
            </a:r>
          </a:p>
          <a:p>
            <a:r>
              <a:rPr lang="en-US" sz="14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 “hardened” area would one with substantial</a:t>
            </a:r>
            <a:r>
              <a:rPr lang="en-US" sz="1400" kern="1200" baseline="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walls; cinderblock or metal, which would serve to shield you from gun fire.</a:t>
            </a:r>
          </a:p>
          <a:p>
            <a:r>
              <a:rPr lang="en-US" sz="1400" kern="1200" baseline="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“If you look at all the shootings, in all the years, in all the locations, they’ve never taken time to kick down or shoot through a locked door.” Dr. John Nicoletti, expert in workplace and school violence based in Lakewood, Colorado (www.emergencymgmt.com/safety/FBI-Active-Shooting-Incidents-Triple.html)</a:t>
            </a:r>
          </a:p>
          <a:p>
            <a:r>
              <a:rPr lang="en-US" sz="1400" kern="1200" baseline="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Photo: danilo-amelotti.com,</a:t>
            </a:r>
          </a:p>
          <a:p>
            <a:r>
              <a:rPr lang="en-US" sz="1400" kern="1200" baseline="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dailystandard.com</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28</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Keeping</a:t>
            </a:r>
            <a:r>
              <a:rPr lang="en-US" sz="1400" baseline="0" dirty="0" smtClean="0">
                <a:latin typeface="Verdana" panose="020B0604030504040204" pitchFamily="34" charset="0"/>
                <a:ea typeface="Verdana" panose="020B0604030504040204" pitchFamily="34" charset="0"/>
                <a:cs typeface="Verdana" panose="020B0604030504040204" pitchFamily="34" charset="0"/>
              </a:rPr>
              <a:t> safe is the number one priority in surviving an active shooter event.</a:t>
            </a:r>
            <a:endParaRPr lang="en-US" sz="1400" dirty="0" smtClean="0">
              <a:latin typeface="Verdana" panose="020B0604030504040204" pitchFamily="34" charset="0"/>
              <a:ea typeface="Verdana" panose="020B0604030504040204" pitchFamily="34" charset="0"/>
              <a:cs typeface="Verdana" panose="020B0604030504040204" pitchFamily="34" charset="0"/>
            </a:endParaRPr>
          </a:p>
          <a:p>
            <a:endParaRPr lang="en-US" sz="1400" dirty="0" smtClean="0">
              <a:latin typeface="Verdana" panose="020B0604030504040204" pitchFamily="34" charset="0"/>
              <a:ea typeface="Verdana" panose="020B0604030504040204" pitchFamily="34" charset="0"/>
              <a:cs typeface="Verdana" panose="020B0604030504040204" pitchFamily="34" charset="0"/>
            </a:endParaRPr>
          </a:p>
          <a:p>
            <a:endParaRPr lang="en-US" sz="1400" dirty="0" smtClean="0">
              <a:latin typeface="Verdana" panose="020B0604030504040204" pitchFamily="34" charset="0"/>
              <a:ea typeface="Verdana" panose="020B0604030504040204" pitchFamily="34" charset="0"/>
              <a:cs typeface="Verdana" panose="020B0604030504040204" pitchFamily="34" charset="0"/>
            </a:endParaRPr>
          </a:p>
          <a:p>
            <a:r>
              <a:rPr lang="en-US" sz="1400" dirty="0" smtClean="0">
                <a:latin typeface="Verdana" panose="020B0604030504040204" pitchFamily="34" charset="0"/>
                <a:ea typeface="Verdana" panose="020B0604030504040204" pitchFamily="34" charset="0"/>
                <a:cs typeface="Verdana" panose="020B0604030504040204" pitchFamily="34" charset="0"/>
              </a:rPr>
              <a:t>Photo: emergency.arlingtonva.us</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29</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The</a:t>
            </a:r>
            <a:r>
              <a:rPr lang="en-US" sz="1400" baseline="0" dirty="0" smtClean="0">
                <a:latin typeface="Verdana" panose="020B0604030504040204" pitchFamily="34" charset="0"/>
                <a:ea typeface="Verdana" panose="020B0604030504040204" pitchFamily="34" charset="0"/>
                <a:cs typeface="Verdana" panose="020B0604030504040204" pitchFamily="34" charset="0"/>
              </a:rPr>
              <a:t> objectives for this training are as follows:</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Verdana" pitchFamily="34" charset="0"/>
                <a:ea typeface="+mn-ea"/>
                <a:cs typeface="+mn-cs"/>
              </a:rPr>
              <a:t>To provide basic information on FEMA’s Active Shooter: IS-907 program</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Verdana" pitchFamily="34" charset="0"/>
                <a:ea typeface="+mn-ea"/>
                <a:cs typeface="+mn-cs"/>
              </a:rPr>
              <a:t>Case Histories </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Verdana" pitchFamily="34" charset="0"/>
                <a:ea typeface="+mn-ea"/>
                <a:cs typeface="+mn-cs"/>
              </a:rPr>
              <a:t>Preparedness and Prevention </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Verdana" pitchFamily="34" charset="0"/>
                <a:ea typeface="+mn-ea"/>
                <a:cs typeface="+mn-cs"/>
              </a:rPr>
              <a:t>Emergency Action Plans</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Verdana" pitchFamily="34" charset="0"/>
                <a:ea typeface="+mn-ea"/>
                <a:cs typeface="+mn-cs"/>
              </a:rPr>
              <a:t>Responsibilities of Management and Staff</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Verdana" pitchFamily="34" charset="0"/>
                <a:ea typeface="+mn-ea"/>
                <a:cs typeface="+mn-cs"/>
              </a:rPr>
              <a:t>Your response during an incident</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Verdana" pitchFamily="34" charset="0"/>
                <a:ea typeface="+mn-ea"/>
                <a:cs typeface="+mn-cs"/>
              </a:rPr>
              <a:t>Law enforcement’s response actions </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Verdana" pitchFamily="34" charset="0"/>
                <a:ea typeface="+mn-ea"/>
                <a:cs typeface="+mn-cs"/>
              </a:rPr>
              <a:t>Managing the consequences of an active shooter incident</a:t>
            </a: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As</a:t>
            </a:r>
            <a:r>
              <a:rPr lang="en-US" sz="1400" kern="1200" baseline="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 l</a:t>
            </a:r>
            <a:r>
              <a:rPr lang="en-US" sz="14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ast resort, whether you’re alone or with a group-you fight to live!  Remember,</a:t>
            </a:r>
            <a:r>
              <a:rPr lang="en-US" sz="1400" kern="1200" baseline="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your life and the lives of others depend upon it.  Don’t be uneasy with “fighting dirty,” use whatever tactics you can to survive!</a:t>
            </a:r>
          </a:p>
          <a:p>
            <a:endParaRPr lang="en-US" sz="14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r>
              <a:rPr lang="en-US" sz="14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Photo: emergency.arlingtonva.us</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30</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Remember, some of these weapons would require you to “close the distance” between</a:t>
            </a:r>
            <a:r>
              <a:rPr lang="en-US" sz="1400" baseline="0" dirty="0" smtClean="0">
                <a:latin typeface="Verdana" panose="020B0604030504040204" pitchFamily="34" charset="0"/>
                <a:ea typeface="Verdana" panose="020B0604030504040204" pitchFamily="34" charset="0"/>
                <a:cs typeface="Verdana" panose="020B0604030504040204" pitchFamily="34" charset="0"/>
              </a:rPr>
              <a:t> you and your attacker. This can be very dangerous!</a:t>
            </a:r>
          </a:p>
          <a:p>
            <a:endParaRPr lang="en-US" sz="1400" baseline="0" dirty="0" smtClean="0">
              <a:latin typeface="Verdana" panose="020B0604030504040204" pitchFamily="34" charset="0"/>
              <a:ea typeface="Verdana" panose="020B0604030504040204" pitchFamily="34" charset="0"/>
              <a:cs typeface="Verdana" panose="020B0604030504040204" pitchFamily="34" charset="0"/>
            </a:endParaRPr>
          </a:p>
          <a:p>
            <a:r>
              <a:rPr lang="en-US" sz="1400" baseline="0" dirty="0" smtClean="0">
                <a:latin typeface="Verdana" panose="020B0604030504040204" pitchFamily="34" charset="0"/>
                <a:ea typeface="Verdana" panose="020B0604030504040204" pitchFamily="34" charset="0"/>
                <a:cs typeface="Verdana" panose="020B0604030504040204" pitchFamily="34" charset="0"/>
              </a:rPr>
              <a:t>Photos: glamourbeautycenter.com,</a:t>
            </a:r>
          </a:p>
          <a:p>
            <a:r>
              <a:rPr lang="en-US" sz="1400" baseline="0" dirty="0" smtClean="0">
                <a:latin typeface="Verdana" panose="020B0604030504040204" pitchFamily="34" charset="0"/>
                <a:ea typeface="Verdana" panose="020B0604030504040204" pitchFamily="34" charset="0"/>
                <a:cs typeface="Verdana" panose="020B0604030504040204" pitchFamily="34" charset="0"/>
              </a:rPr>
              <a:t>buybizsupplies.com,</a:t>
            </a:r>
          </a:p>
          <a:p>
            <a:r>
              <a:rPr lang="en-US" sz="1400" baseline="0" dirty="0" smtClean="0">
                <a:latin typeface="Verdana" panose="020B0604030504040204" pitchFamily="34" charset="0"/>
                <a:ea typeface="Verdana" panose="020B0604030504040204" pitchFamily="34" charset="0"/>
                <a:cs typeface="Verdana" panose="020B0604030504040204" pitchFamily="34" charset="0"/>
              </a:rPr>
              <a:t>supplygeeks.com</a:t>
            </a: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31</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The entry team will be 4 in number specially trained to get to the source of the problem.</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4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en-US"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Photo: policecrunch.com</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32</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Follow the directions of law enforcement!!</a:t>
            </a:r>
          </a:p>
          <a:p>
            <a:endParaRPr lang="en-US" sz="1400" dirty="0" smtClean="0">
              <a:latin typeface="Verdana" panose="020B0604030504040204" pitchFamily="34" charset="0"/>
              <a:ea typeface="Verdana" panose="020B0604030504040204" pitchFamily="34" charset="0"/>
              <a:cs typeface="Verdana" panose="020B0604030504040204" pitchFamily="34" charset="0"/>
            </a:endParaRPr>
          </a:p>
          <a:p>
            <a:r>
              <a:rPr lang="en-US" sz="1400" dirty="0" smtClean="0">
                <a:latin typeface="Verdana" panose="020B0604030504040204" pitchFamily="34" charset="0"/>
                <a:ea typeface="Verdana" panose="020B0604030504040204" pitchFamily="34" charset="0"/>
                <a:cs typeface="Verdana" panose="020B0604030504040204" pitchFamily="34" charset="0"/>
              </a:rPr>
              <a:t>Photo: thelibertarianrepublic.com</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33</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It should be understood that police need to identify the shooter. </a:t>
            </a:r>
          </a:p>
          <a:p>
            <a:endParaRPr lang="en-US" sz="1400" dirty="0" smtClean="0">
              <a:latin typeface="Verdana" panose="020B0604030504040204" pitchFamily="34" charset="0"/>
              <a:ea typeface="Verdana" panose="020B0604030504040204" pitchFamily="34" charset="0"/>
              <a:cs typeface="Verdana" panose="020B0604030504040204" pitchFamily="34" charset="0"/>
            </a:endParaRPr>
          </a:p>
          <a:p>
            <a:r>
              <a:rPr lang="en-US" sz="1400" dirty="0" smtClean="0">
                <a:latin typeface="Verdana" panose="020B0604030504040204" pitchFamily="34" charset="0"/>
                <a:ea typeface="Verdana" panose="020B0604030504040204" pitchFamily="34" charset="0"/>
                <a:cs typeface="Verdana" panose="020B0604030504040204" pitchFamily="34" charset="0"/>
              </a:rPr>
              <a:t>Photo: ironmountaindailynews.com</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34</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400" dirty="0" smtClean="0">
                <a:latin typeface="Verdana" panose="020B0604030504040204" pitchFamily="34" charset="0"/>
                <a:ea typeface="Verdana" panose="020B0604030504040204" pitchFamily="34" charset="0"/>
                <a:cs typeface="Verdana" panose="020B0604030504040204" pitchFamily="34" charset="0"/>
              </a:rPr>
              <a:t>This means separating potential victims from the shooter. This can only be accomplished in a chaotic situation by individually</a:t>
            </a:r>
            <a:r>
              <a:rPr lang="en-US" sz="1400" baseline="0" dirty="0" smtClean="0">
                <a:latin typeface="Verdana" panose="020B0604030504040204" pitchFamily="34" charset="0"/>
                <a:ea typeface="Verdana" panose="020B0604030504040204" pitchFamily="34" charset="0"/>
                <a:cs typeface="Verdana" panose="020B0604030504040204" pitchFamily="34" charset="0"/>
              </a:rPr>
              <a:t> identifying and clearing each person.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400" baseline="0" dirty="0" smtClean="0">
              <a:latin typeface="Verdana" panose="020B0604030504040204" pitchFamily="34" charset="0"/>
              <a:ea typeface="Verdana" panose="020B0604030504040204" pitchFamily="34" charset="0"/>
              <a:cs typeface="Verdana" panose="020B0604030504040204" pitchFamily="34" charset="0"/>
            </a:endParaRPr>
          </a:p>
          <a:p>
            <a:r>
              <a:rPr lang="en-US" sz="1400" dirty="0" smtClean="0">
                <a:latin typeface="Verdana" panose="020B0604030504040204" pitchFamily="34" charset="0"/>
                <a:ea typeface="Verdana" panose="020B0604030504040204" pitchFamily="34" charset="0"/>
                <a:cs typeface="Verdana" panose="020B0604030504040204" pitchFamily="34" charset="0"/>
              </a:rPr>
              <a:t>Photo: eastmanbusinesspark.com,</a:t>
            </a:r>
          </a:p>
          <a:p>
            <a:r>
              <a:rPr lang="en-US" sz="1400" dirty="0" smtClean="0">
                <a:latin typeface="Verdana" panose="020B0604030504040204" pitchFamily="34" charset="0"/>
                <a:ea typeface="Verdana" panose="020B0604030504040204" pitchFamily="34" charset="0"/>
                <a:cs typeface="Verdana" panose="020B0604030504040204" pitchFamily="34" charset="0"/>
              </a:rPr>
              <a:t>pix-hd.com</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35</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Accountability is achieved by rosters determining</a:t>
            </a:r>
            <a:r>
              <a:rPr lang="en-US" sz="1400" baseline="0" dirty="0" smtClean="0">
                <a:latin typeface="Verdana" panose="020B0604030504040204" pitchFamily="34" charset="0"/>
                <a:ea typeface="Verdana" panose="020B0604030504040204" pitchFamily="34" charset="0"/>
                <a:cs typeface="Verdana" panose="020B0604030504040204" pitchFamily="34" charset="0"/>
              </a:rPr>
              <a:t> employees and visitors.</a:t>
            </a:r>
          </a:p>
          <a:p>
            <a:r>
              <a:rPr lang="en-US" sz="1400" baseline="0" dirty="0" smtClean="0">
                <a:latin typeface="Verdana" panose="020B0604030504040204" pitchFamily="34" charset="0"/>
                <a:ea typeface="Verdana" panose="020B0604030504040204" pitchFamily="34" charset="0"/>
                <a:cs typeface="Verdana" panose="020B0604030504040204" pitchFamily="34" charset="0"/>
              </a:rPr>
              <a:t>Where victims exist, families must be notified (best left to the authorities).</a:t>
            </a:r>
          </a:p>
          <a:p>
            <a:r>
              <a:rPr lang="en-US" sz="1400" baseline="0" dirty="0" smtClean="0">
                <a:latin typeface="Verdana" panose="020B0604030504040204" pitchFamily="34" charset="0"/>
                <a:ea typeface="Verdana" panose="020B0604030504040204" pitchFamily="34" charset="0"/>
                <a:cs typeface="Verdana" panose="020B0604030504040204" pitchFamily="34" charset="0"/>
              </a:rPr>
              <a:t>Critical Incident Stress Debriefing (CISD) may be required-this was a traumatic event!</a:t>
            </a:r>
          </a:p>
          <a:p>
            <a:r>
              <a:rPr lang="en-US" sz="1400" baseline="0" dirty="0" smtClean="0">
                <a:latin typeface="Verdana" panose="020B0604030504040204" pitchFamily="34" charset="0"/>
                <a:ea typeface="Verdana" panose="020B0604030504040204" pitchFamily="34" charset="0"/>
                <a:cs typeface="Verdana" panose="020B0604030504040204" pitchFamily="34" charset="0"/>
              </a:rPr>
              <a:t>Assign critical persons to perform required duties.</a:t>
            </a:r>
          </a:p>
          <a:p>
            <a:endParaRPr lang="en-US" sz="1400" baseline="0" dirty="0" smtClean="0">
              <a:latin typeface="Verdana" panose="020B0604030504040204" pitchFamily="34" charset="0"/>
              <a:ea typeface="Verdana" panose="020B0604030504040204" pitchFamily="34" charset="0"/>
              <a:cs typeface="Verdana" panose="020B0604030504040204" pitchFamily="34" charset="0"/>
            </a:endParaRPr>
          </a:p>
          <a:p>
            <a:r>
              <a:rPr lang="en-US" sz="1400" dirty="0" smtClean="0">
                <a:latin typeface="Verdana" panose="020B0604030504040204" pitchFamily="34" charset="0"/>
                <a:ea typeface="Verdana" panose="020B0604030504040204" pitchFamily="34" charset="0"/>
                <a:cs typeface="Verdana" panose="020B0604030504040204" pitchFamily="34" charset="0"/>
              </a:rPr>
              <a:t>Photo: accidental.com.au</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36</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Photo: npt-business.co.uk</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37</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400" dirty="0" smtClean="0">
                <a:latin typeface="Verdana" panose="020B0604030504040204" pitchFamily="34" charset="0"/>
                <a:ea typeface="Verdana" panose="020B0604030504040204" pitchFamily="34" charset="0"/>
                <a:cs typeface="Verdana" panose="020B0604030504040204" pitchFamily="34" charset="0"/>
              </a:rPr>
              <a:t>Review of a distant, similar event which provides insight to your future actions.</a:t>
            </a:r>
          </a:p>
          <a:p>
            <a:r>
              <a:rPr lang="en-US" sz="1400" dirty="0" smtClean="0">
                <a:latin typeface="Verdana" panose="020B0604030504040204" pitchFamily="34" charset="0"/>
                <a:ea typeface="Verdana" panose="020B0604030504040204" pitchFamily="34" charset="0"/>
                <a:cs typeface="Verdana" panose="020B0604030504040204" pitchFamily="34" charset="0"/>
              </a:rPr>
              <a:t>Learn from the event. A look at past terrorist</a:t>
            </a:r>
            <a:r>
              <a:rPr lang="en-US" sz="1400" baseline="0" dirty="0" smtClean="0">
                <a:latin typeface="Verdana" panose="020B0604030504040204" pitchFamily="34" charset="0"/>
                <a:ea typeface="Verdana" panose="020B0604030504040204" pitchFamily="34" charset="0"/>
                <a:cs typeface="Verdana" panose="020B0604030504040204" pitchFamily="34" charset="0"/>
              </a:rPr>
              <a:t> events shows they may “revisit” the same locations.</a:t>
            </a:r>
          </a:p>
          <a:p>
            <a:endParaRPr lang="en-US" sz="1400" baseline="0" dirty="0" smtClean="0">
              <a:latin typeface="Verdana" panose="020B0604030504040204" pitchFamily="34" charset="0"/>
              <a:ea typeface="Verdana" panose="020B0604030504040204" pitchFamily="34" charset="0"/>
              <a:cs typeface="Verdana" panose="020B0604030504040204" pitchFamily="34" charset="0"/>
            </a:endParaRPr>
          </a:p>
          <a:p>
            <a:r>
              <a:rPr lang="en-US" sz="1400" baseline="0" dirty="0" smtClean="0">
                <a:latin typeface="Verdana" panose="020B0604030504040204" pitchFamily="34" charset="0"/>
                <a:ea typeface="Verdana" panose="020B0604030504040204" pitchFamily="34" charset="0"/>
                <a:cs typeface="Verdana" panose="020B0604030504040204" pitchFamily="34" charset="0"/>
              </a:rPr>
              <a:t>Photo: greatleadershipbydan.com</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38</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“Active Shooter, How to Respond,” U.S. Department of Homeland Security, 2008.</a:t>
            </a: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39</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400" dirty="0" smtClean="0">
                <a:latin typeface="Verdana" panose="020B0604030504040204" pitchFamily="34" charset="0"/>
                <a:ea typeface="Verdana" panose="020B0604030504040204" pitchFamily="34" charset="0"/>
                <a:cs typeface="Verdana" panose="020B0604030504040204" pitchFamily="34" charset="0"/>
              </a:rPr>
              <a:t>*Taken from “Active Shooter,</a:t>
            </a:r>
            <a:r>
              <a:rPr lang="en-US" sz="1400" baseline="0" dirty="0" smtClean="0">
                <a:latin typeface="Verdana" panose="020B0604030504040204" pitchFamily="34" charset="0"/>
                <a:ea typeface="Verdana" panose="020B0604030504040204" pitchFamily="34" charset="0"/>
                <a:cs typeface="Verdana" panose="020B0604030504040204" pitchFamily="34" charset="0"/>
              </a:rPr>
              <a:t> How to Respond,” U.S. Department of Homeland Security, 2008</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400" baseline="0" dirty="0" smtClean="0">
                <a:latin typeface="Verdana" panose="020B0604030504040204" pitchFamily="34" charset="0"/>
                <a:ea typeface="Verdana" panose="020B0604030504040204" pitchFamily="34" charset="0"/>
                <a:cs typeface="Verdana" panose="020B0604030504040204" pitchFamily="34" charset="0"/>
              </a:rPr>
              <a:t>Photo: groundreport.com</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Appropriate</a:t>
            </a:r>
            <a:r>
              <a:rPr lang="en-US" sz="1400" baseline="0" dirty="0" smtClean="0">
                <a:latin typeface="Verdana" panose="020B0604030504040204" pitchFamily="34" charset="0"/>
                <a:ea typeface="Verdana" panose="020B0604030504040204" pitchFamily="34" charset="0"/>
                <a:cs typeface="Verdana" panose="020B0604030504040204" pitchFamily="34" charset="0"/>
              </a:rPr>
              <a:t> training should be provided to all employees.</a:t>
            </a:r>
            <a:endParaRPr lang="en-US" sz="1400" dirty="0" smtClean="0">
              <a:latin typeface="Verdana" panose="020B0604030504040204" pitchFamily="34" charset="0"/>
              <a:ea typeface="Verdana" panose="020B0604030504040204" pitchFamily="34" charset="0"/>
              <a:cs typeface="Verdana" panose="020B0604030504040204" pitchFamily="34" charset="0"/>
            </a:endParaRPr>
          </a:p>
          <a:p>
            <a:endParaRPr lang="en-US" sz="1400" dirty="0" smtClean="0">
              <a:latin typeface="Verdana" panose="020B0604030504040204" pitchFamily="34" charset="0"/>
              <a:ea typeface="Verdana" panose="020B0604030504040204" pitchFamily="34" charset="0"/>
              <a:cs typeface="Verdana" panose="020B0604030504040204" pitchFamily="34" charset="0"/>
            </a:endParaRPr>
          </a:p>
          <a:p>
            <a:endParaRPr lang="en-US" sz="1400" dirty="0" smtClean="0">
              <a:latin typeface="Verdana" panose="020B0604030504040204" pitchFamily="34" charset="0"/>
              <a:ea typeface="Verdana" panose="020B0604030504040204" pitchFamily="34" charset="0"/>
              <a:cs typeface="Verdana" panose="020B0604030504040204" pitchFamily="34" charset="0"/>
            </a:endParaRPr>
          </a:p>
          <a:p>
            <a:r>
              <a:rPr lang="en-US" sz="1400" dirty="0" smtClean="0">
                <a:latin typeface="Verdana" panose="020B0604030504040204" pitchFamily="34" charset="0"/>
                <a:ea typeface="Verdana" panose="020B0604030504040204" pitchFamily="34" charset="0"/>
                <a:cs typeface="Verdana" panose="020B0604030504040204" pitchFamily="34" charset="0"/>
              </a:rPr>
              <a:t>Photo: drnnarang.com</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40</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Employees</a:t>
            </a:r>
            <a:r>
              <a:rPr lang="en-US" sz="1400" baseline="0" dirty="0" smtClean="0">
                <a:latin typeface="Verdana" panose="020B0604030504040204" pitchFamily="34" charset="0"/>
                <a:ea typeface="Verdana" panose="020B0604030504040204" pitchFamily="34" charset="0"/>
                <a:cs typeface="Verdana" panose="020B0604030504040204" pitchFamily="34" charset="0"/>
              </a:rPr>
              <a:t> who are properly trained have a higher chance of surviving an active shooter event.</a:t>
            </a:r>
            <a:endParaRPr lang="en-US" sz="1400" dirty="0" smtClean="0">
              <a:latin typeface="Verdana" panose="020B0604030504040204" pitchFamily="34" charset="0"/>
              <a:ea typeface="Verdana" panose="020B0604030504040204" pitchFamily="34" charset="0"/>
              <a:cs typeface="Verdana" panose="020B0604030504040204" pitchFamily="34" charset="0"/>
            </a:endParaRPr>
          </a:p>
          <a:p>
            <a:endParaRPr lang="en-US" sz="1400" dirty="0" smtClean="0">
              <a:latin typeface="Verdana" panose="020B0604030504040204" pitchFamily="34" charset="0"/>
              <a:ea typeface="Verdana" panose="020B0604030504040204" pitchFamily="34" charset="0"/>
              <a:cs typeface="Verdana" panose="020B0604030504040204" pitchFamily="34" charset="0"/>
            </a:endParaRPr>
          </a:p>
          <a:p>
            <a:r>
              <a:rPr lang="en-US" sz="1400" dirty="0" smtClean="0">
                <a:latin typeface="Verdana" panose="020B0604030504040204" pitchFamily="34" charset="0"/>
                <a:ea typeface="Verdana" panose="020B0604030504040204" pitchFamily="34" charset="0"/>
                <a:cs typeface="Verdana" panose="020B0604030504040204" pitchFamily="34" charset="0"/>
              </a:rPr>
              <a:t>Photo: whio.com</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41</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Not knowing how the employee will</a:t>
            </a:r>
            <a:r>
              <a:rPr lang="en-US" sz="1400" baseline="0" dirty="0" smtClean="0">
                <a:latin typeface="Verdana" panose="020B0604030504040204" pitchFamily="34" charset="0"/>
                <a:ea typeface="Verdana" panose="020B0604030504040204" pitchFamily="34" charset="0"/>
                <a:cs typeface="Verdana" panose="020B0604030504040204" pitchFamily="34" charset="0"/>
              </a:rPr>
              <a:t> act being told they are being dismissed (fired), do not allow a single person to be tasked with this action.</a:t>
            </a:r>
          </a:p>
          <a:p>
            <a:r>
              <a:rPr lang="en-US" sz="1400" baseline="0" dirty="0" smtClean="0">
                <a:latin typeface="Verdana" panose="020B0604030504040204" pitchFamily="34" charset="0"/>
                <a:ea typeface="Verdana" panose="020B0604030504040204" pitchFamily="34" charset="0"/>
                <a:cs typeface="Verdana" panose="020B0604030504040204" pitchFamily="34" charset="0"/>
              </a:rPr>
              <a:t>Having Security or Police involved in escorting the employee from the facility adds protection to your people.</a:t>
            </a:r>
          </a:p>
          <a:p>
            <a:r>
              <a:rPr lang="en-US" sz="1400" baseline="0" dirty="0" smtClean="0">
                <a:latin typeface="Verdana" panose="020B0604030504040204" pitchFamily="34" charset="0"/>
                <a:ea typeface="Verdana" panose="020B0604030504040204" pitchFamily="34" charset="0"/>
                <a:cs typeface="Verdana" panose="020B0604030504040204" pitchFamily="34" charset="0"/>
              </a:rPr>
              <a:t>By informing others of the dismissal action, they will know something may be amiss should they see the dismissed employee on the premises in following days.</a:t>
            </a:r>
          </a:p>
          <a:p>
            <a:r>
              <a:rPr lang="en-US" sz="1400" baseline="0" dirty="0" smtClean="0">
                <a:latin typeface="Verdana" panose="020B0604030504040204" pitchFamily="34" charset="0"/>
                <a:ea typeface="Verdana" panose="020B0604030504040204" pitchFamily="34" charset="0"/>
                <a:cs typeface="Verdana" panose="020B0604030504040204" pitchFamily="34" charset="0"/>
              </a:rPr>
              <a:t>Safety and Security to the facility and staff during a “cool-down” period, promotes overall safety.</a:t>
            </a:r>
          </a:p>
          <a:p>
            <a:r>
              <a:rPr lang="en-US" sz="1400" baseline="0" dirty="0" smtClean="0">
                <a:latin typeface="Verdana" panose="020B0604030504040204" pitchFamily="34" charset="0"/>
                <a:ea typeface="Verdana" panose="020B0604030504040204" pitchFamily="34" charset="0"/>
                <a:cs typeface="Verdana" panose="020B0604030504040204" pitchFamily="34" charset="0"/>
              </a:rPr>
              <a:t>Inform staff of actions to be taken should they report to work and find the dismissed individual on the grounds, i.e. in a parked car in the parking lot. Maybe you would not want your people to be exposed. Have an accountability destination communicated after the event.</a:t>
            </a:r>
          </a:p>
          <a:p>
            <a:endParaRPr lang="en-US" sz="1400" baseline="0" dirty="0" smtClean="0">
              <a:latin typeface="Verdana" panose="020B0604030504040204" pitchFamily="34" charset="0"/>
              <a:ea typeface="Verdana" panose="020B0604030504040204" pitchFamily="34" charset="0"/>
              <a:cs typeface="Verdana" panose="020B0604030504040204" pitchFamily="34" charset="0"/>
            </a:endParaRPr>
          </a:p>
          <a:p>
            <a:r>
              <a:rPr lang="en-US" sz="1400" baseline="0" dirty="0" smtClean="0">
                <a:latin typeface="Verdana" panose="020B0604030504040204" pitchFamily="34" charset="0"/>
                <a:ea typeface="Verdana" panose="020B0604030504040204" pitchFamily="34" charset="0"/>
                <a:cs typeface="Verdana" panose="020B0604030504040204" pitchFamily="34" charset="0"/>
              </a:rPr>
              <a:t>Photos: brighamgroup.com,</a:t>
            </a:r>
          </a:p>
          <a:p>
            <a:r>
              <a:rPr lang="en-US" sz="1400" baseline="0" dirty="0" smtClean="0">
                <a:latin typeface="Verdana" panose="020B0604030504040204" pitchFamily="34" charset="0"/>
                <a:ea typeface="Verdana" panose="020B0604030504040204" pitchFamily="34" charset="0"/>
                <a:cs typeface="Verdana" panose="020B0604030504040204" pitchFamily="34" charset="0"/>
              </a:rPr>
              <a:t>eascomp.blogspot.com</a:t>
            </a: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42</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Remember, the number priority is survival!</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43</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9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dirty="0" smtClean="0">
                <a:latin typeface="Verdana" pitchFamily="34" charset="0"/>
                <a:ea typeface="Verdana" pitchFamily="34" charset="0"/>
                <a:cs typeface="Verdana" pitchFamily="34" charset="0"/>
              </a:rPr>
              <a:t>We invite you to contact us for other free power point programs which you can use for your in-house programs. Also, please feel invited to contact us to conduct training for your staff at your location. Other downloadable programs can be found at www.dli.state.pa.us/PATHS under training resources.</a:t>
            </a:r>
          </a:p>
        </p:txBody>
      </p:sp>
      <p:sp>
        <p:nvSpPr>
          <p:cNvPr id="229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3D64917-863A-4FB4-A0F7-A2D27104F05A}" type="slidenum">
              <a:rPr lang="en-US" altLang="en-US">
                <a:solidFill>
                  <a:prstClr val="black"/>
                </a:solidFill>
                <a:latin typeface="Arial" charset="0"/>
              </a:rPr>
              <a:pPr eaLnBrk="1" hangingPunct="1">
                <a:spcBef>
                  <a:spcPct val="0"/>
                </a:spcBef>
              </a:pPr>
              <a:t>44</a:t>
            </a:fld>
            <a:endParaRPr lang="en-US" altLang="en-US" dirty="0">
              <a:solidFill>
                <a:prstClr val="black"/>
              </a:solidFill>
              <a:latin typeface="Arial" charset="0"/>
            </a:endParaRPr>
          </a:p>
        </p:txBody>
      </p:sp>
    </p:spTree>
    <p:extLst>
      <p:ext uri="{BB962C8B-B14F-4D97-AF65-F5344CB8AC3E}">
        <p14:creationId xmlns:p14="http://schemas.microsoft.com/office/powerpoint/2010/main" val="15391670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46</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47</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48</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49</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50</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Source: Federal Bureau of Investigation</a:t>
            </a:r>
          </a:p>
          <a:p>
            <a:endParaRPr lang="en-US" sz="1400" dirty="0" smtClean="0">
              <a:latin typeface="Verdana" panose="020B0604030504040204" pitchFamily="34" charset="0"/>
              <a:ea typeface="Verdana" panose="020B0604030504040204" pitchFamily="34" charset="0"/>
              <a:cs typeface="Verdana" panose="020B0604030504040204" pitchFamily="34" charset="0"/>
            </a:endParaRPr>
          </a:p>
          <a:p>
            <a:r>
              <a:rPr lang="en-US" sz="1400" dirty="0" smtClean="0">
                <a:latin typeface="Verdana" panose="020B0604030504040204" pitchFamily="34" charset="0"/>
                <a:ea typeface="Verdana" panose="020B0604030504040204" pitchFamily="34" charset="0"/>
                <a:cs typeface="Verdana" panose="020B0604030504040204" pitchFamily="34" charset="0"/>
              </a:rPr>
              <a:t>Photo: westernjournalism.com</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5</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2000-2014</a:t>
            </a:r>
            <a:r>
              <a:rPr lang="en-US" sz="1400" baseline="0" dirty="0" smtClean="0">
                <a:latin typeface="Verdana" panose="020B0604030504040204" pitchFamily="34" charset="0"/>
                <a:ea typeface="Verdana" panose="020B0604030504040204" pitchFamily="34" charset="0"/>
                <a:cs typeface="Verdana" panose="020B0604030504040204" pitchFamily="34" charset="0"/>
              </a:rPr>
              <a:t> incidents from Texas State University, as reported in Regroup at http://www.regroup.com/welcome/active-shooter-events-on-track-to-rise-again-in-2014</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6</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“Active Shooter Study: Quick Reference Guide,” FBI, 2014</a:t>
            </a: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7</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4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“Active Shooter Study: Quick Reference Guide,” FBI, 2014</a:t>
            </a:r>
          </a:p>
          <a:p>
            <a:endParaRPr lang="en-US" sz="1200" kern="1200" dirty="0" smtClean="0">
              <a:solidFill>
                <a:schemeClr val="tx1"/>
              </a:solidFill>
              <a:effectLst/>
              <a:latin typeface="+mn-lt"/>
              <a:ea typeface="+mn-ea"/>
              <a:cs typeface="+mn-cs"/>
            </a:endParaRP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8</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“In 28% of the incidents, police exchanged fire with the shooter, the study found. In nearly half of those incidents, police were killed or wounded. The shooter committed suicide at the scene before police arrived in 23% of the cases. Unarmed civilians successfully restrained the shooter in 13% of the cases.</a:t>
            </a:r>
          </a:p>
          <a:p>
            <a:r>
              <a:rPr lang="en-US" sz="14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“The study found few common themes among the shooters. In about 10% of the incidents, male shooters targeted current and former wives and girlfriends but also shot bystanders. In about 9% of the incidents, shooters targeted family members.”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4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www.usatoday.com/.../09/24/active-shooter-incidents-rising.../</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4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4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Photo:</a:t>
            </a:r>
            <a:r>
              <a:rPr lang="en-US" sz="1400" kern="1200" baseline="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en-US" sz="14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stsosha.com</a:t>
            </a:r>
          </a:p>
          <a:p>
            <a:endParaRPr lang="en-US" sz="1200" kern="1200" dirty="0" smtClean="0">
              <a:solidFill>
                <a:schemeClr val="tx1"/>
              </a:solidFill>
              <a:effectLst/>
              <a:latin typeface="+mn-lt"/>
              <a:ea typeface="+mn-ea"/>
              <a:cs typeface="+mn-cs"/>
            </a:endParaRP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9</a:t>
            </a:fld>
            <a:endParaRPr lang="en-US" dirty="0"/>
          </a:p>
        </p:txBody>
      </p:sp>
    </p:spTree>
    <p:extLst>
      <p:ext uri="{BB962C8B-B14F-4D97-AF65-F5344CB8AC3E}">
        <p14:creationId xmlns:p14="http://schemas.microsoft.com/office/powerpoint/2010/main" val="10174467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6324600"/>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33400" y="1219200"/>
            <a:ext cx="8153400" cy="4648200"/>
          </a:xfrm>
        </p:spPr>
        <p:txBody>
          <a:bodyPr/>
          <a:lstStyle>
            <a:lvl1pPr marL="0" indent="0" algn="ctr">
              <a:buNone/>
              <a:defRPr sz="2400">
                <a:solidFill>
                  <a:schemeClr val="tx1">
                    <a:tint val="75000"/>
                  </a:schemeClr>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itle 15"/>
          <p:cNvSpPr>
            <a:spLocks noGrp="1"/>
          </p:cNvSpPr>
          <p:nvPr>
            <p:ph type="title"/>
          </p:nvPr>
        </p:nvSpPr>
        <p:spPr>
          <a:xfrm>
            <a:off x="533400" y="381000"/>
            <a:ext cx="5105400" cy="457200"/>
          </a:xfrm>
        </p:spPr>
        <p:txBody>
          <a:bodyPr/>
          <a:lstStyle/>
          <a:p>
            <a:r>
              <a:rPr lang="en-US" smtClean="0"/>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C3CF12C2-CFE8-42A7-9009-4180C9669539}" type="datetime1">
              <a:rPr lang="en-US" smtClean="0"/>
              <a:t>10/13/2016</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smtClean="0"/>
              <a:t>PPT-143-01</a:t>
            </a:r>
            <a:endParaRPr lang="en-US" dirty="0"/>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pPr>
                <a:defRPr/>
              </a:pPr>
              <a:t>‹#›</a:t>
            </a:fld>
            <a:endParaRPr lang="en-US" dirty="0"/>
          </a:p>
        </p:txBody>
      </p:sp>
    </p:spTree>
    <p:extLst>
      <p:ext uri="{BB962C8B-B14F-4D97-AF65-F5344CB8AC3E}">
        <p14:creationId xmlns:p14="http://schemas.microsoft.com/office/powerpoint/2010/main" val="243522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EBE0AF2-2BCD-4FC8-BAFF-D14D80D16B87}" type="datetime1">
              <a:rPr lang="en-US" smtClean="0"/>
              <a:t>10/13/2016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PPT-143-01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B6D9DAF-4CE9-40D3-8F27-52C191682619}" type="slidenum">
              <a:rPr lang="en-US"/>
              <a:pPr>
                <a:defRPr/>
              </a:pPr>
              <a:t>‹#›</a:t>
            </a:fld>
            <a:endParaRPr lang="en-US" dirty="0"/>
          </a:p>
        </p:txBody>
      </p:sp>
    </p:spTree>
    <p:extLst>
      <p:ext uri="{BB962C8B-B14F-4D97-AF65-F5344CB8AC3E}">
        <p14:creationId xmlns:p14="http://schemas.microsoft.com/office/powerpoint/2010/main" val="1445987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3A324E-CF2A-4A3B-A5AC-AEDE88FAB642}" type="datetime1">
              <a:rPr lang="en-US" smtClean="0"/>
              <a:t>10/13/2016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PPT-143-01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0FAD0F8-4AAB-4720-97A0-1787E62B6C55}" type="slidenum">
              <a:rPr lang="en-US"/>
              <a:pPr>
                <a:defRPr/>
              </a:pPr>
              <a:t>‹#›</a:t>
            </a:fld>
            <a:endParaRPr lang="en-US" dirty="0"/>
          </a:p>
        </p:txBody>
      </p:sp>
    </p:spTree>
    <p:extLst>
      <p:ext uri="{BB962C8B-B14F-4D97-AF65-F5344CB8AC3E}">
        <p14:creationId xmlns:p14="http://schemas.microsoft.com/office/powerpoint/2010/main" val="1721547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AE0D524-7C42-41EC-B964-4EE66AA7EE7C}" type="datetime1">
              <a:rPr lang="en-US" smtClean="0"/>
              <a:t>10/13/2016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PPT-143-01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D4BCE9B-CC5B-437C-A17F-8C5EB0DB31AA}" type="slidenum">
              <a:rPr lang="en-US"/>
              <a:pPr>
                <a:defRPr/>
              </a:pPr>
              <a:t>‹#›</a:t>
            </a:fld>
            <a:endParaRPr lang="en-US" dirty="0"/>
          </a:p>
        </p:txBody>
      </p:sp>
    </p:spTree>
    <p:extLst>
      <p:ext uri="{BB962C8B-B14F-4D97-AF65-F5344CB8AC3E}">
        <p14:creationId xmlns:p14="http://schemas.microsoft.com/office/powerpoint/2010/main" val="105691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940413E-FAA0-4EEC-94EF-EF69D8161964}" type="datetime1">
              <a:rPr lang="en-US" smtClean="0"/>
              <a:t>10/13/2016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PPT-143-01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4B8FD18-02DF-40F9-BE0C-7C42FF75D880}" type="slidenum">
              <a:rPr lang="en-US"/>
              <a:pPr>
                <a:defRPr/>
              </a:pPr>
              <a:t>‹#›</a:t>
            </a:fld>
            <a:endParaRPr lang="en-US" dirty="0"/>
          </a:p>
        </p:txBody>
      </p:sp>
    </p:spTree>
    <p:extLst>
      <p:ext uri="{BB962C8B-B14F-4D97-AF65-F5344CB8AC3E}">
        <p14:creationId xmlns:p14="http://schemas.microsoft.com/office/powerpoint/2010/main" val="2954413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740A2D9-B22F-408A-87EA-BF84C02CDB3E}" type="datetime1">
              <a:rPr lang="en-US" smtClean="0"/>
              <a:t>10/13/2016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PPT-143-01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97C82C6-C18A-4703-8E50-CE23A27CA695}" type="slidenum">
              <a:rPr lang="en-US"/>
              <a:pPr>
                <a:defRPr/>
              </a:pPr>
              <a:t>‹#›</a:t>
            </a:fld>
            <a:endParaRPr lang="en-US" dirty="0"/>
          </a:p>
        </p:txBody>
      </p:sp>
    </p:spTree>
    <p:extLst>
      <p:ext uri="{BB962C8B-B14F-4D97-AF65-F5344CB8AC3E}">
        <p14:creationId xmlns:p14="http://schemas.microsoft.com/office/powerpoint/2010/main" val="510609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394B7FC-F5FA-4896-B840-03A829C25484}" type="datetime1">
              <a:rPr lang="en-US" smtClean="0"/>
              <a:t>10/13/2016</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PPT-143-01</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09112F7-B214-4A05-A9ED-C5D6EFA56D16}" type="slidenum">
              <a:rPr lang="en-US"/>
              <a:pPr>
                <a:defRPr/>
              </a:pPr>
              <a:t>‹#›</a:t>
            </a:fld>
            <a:endParaRPr lang="en-US" dirty="0"/>
          </a:p>
        </p:txBody>
      </p:sp>
    </p:spTree>
    <p:extLst>
      <p:ext uri="{BB962C8B-B14F-4D97-AF65-F5344CB8AC3E}">
        <p14:creationId xmlns:p14="http://schemas.microsoft.com/office/powerpoint/2010/main" val="3760688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40F93C6-C10B-4C66-8096-E0D9AA488F5C}" type="datetime1">
              <a:rPr lang="en-US" smtClean="0"/>
              <a:t>10/13/2016</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PPT-143-01</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C829F010-E696-431A-AA6C-F9381B43A2A2}" type="slidenum">
              <a:rPr lang="en-US"/>
              <a:pPr>
                <a:defRPr/>
              </a:pPr>
              <a:t>‹#›</a:t>
            </a:fld>
            <a:endParaRPr lang="en-US" dirty="0"/>
          </a:p>
        </p:txBody>
      </p:sp>
    </p:spTree>
    <p:extLst>
      <p:ext uri="{BB962C8B-B14F-4D97-AF65-F5344CB8AC3E}">
        <p14:creationId xmlns:p14="http://schemas.microsoft.com/office/powerpoint/2010/main" val="3063709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607BA80-8488-4061-8052-7E39922142AD}" type="datetime1">
              <a:rPr lang="en-US" smtClean="0"/>
              <a:t>10/13/2016</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PPT-143-01</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F2A4B7B8-8B64-4396-9541-EAB02EBD06B2}" type="slidenum">
              <a:rPr lang="en-US"/>
              <a:pPr>
                <a:defRPr/>
              </a:pPr>
              <a:t>‹#›</a:t>
            </a:fld>
            <a:endParaRPr lang="en-US" dirty="0"/>
          </a:p>
        </p:txBody>
      </p:sp>
    </p:spTree>
    <p:extLst>
      <p:ext uri="{BB962C8B-B14F-4D97-AF65-F5344CB8AC3E}">
        <p14:creationId xmlns:p14="http://schemas.microsoft.com/office/powerpoint/2010/main" val="27341332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9E2DBD5-A2E3-4228-9654-859793D3E3F5}" type="datetime1">
              <a:rPr lang="en-US" smtClean="0"/>
              <a:t>10/13/2016</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PPT-143-01</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E4F60B90-3054-4CA1-99B6-35408F47B796}" type="slidenum">
              <a:rPr lang="en-US"/>
              <a:pPr>
                <a:defRPr/>
              </a:pPr>
              <a:t>‹#›</a:t>
            </a:fld>
            <a:endParaRPr lang="en-US" dirty="0"/>
          </a:p>
        </p:txBody>
      </p:sp>
    </p:spTree>
    <p:extLst>
      <p:ext uri="{BB962C8B-B14F-4D97-AF65-F5344CB8AC3E}">
        <p14:creationId xmlns:p14="http://schemas.microsoft.com/office/powerpoint/2010/main" val="32956358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D3CB311-BE4F-45B5-97D6-CA63D5CF22F2}" type="datetime1">
              <a:rPr lang="en-US" smtClean="0"/>
              <a:t>10/13/2016</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PPT-143-01</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93EE6A1-B3F8-4722-B7C7-9B991528A008}" type="slidenum">
              <a:rPr lang="en-US"/>
              <a:pPr>
                <a:defRPr/>
              </a:pPr>
              <a:t>‹#›</a:t>
            </a:fld>
            <a:endParaRPr lang="en-US" dirty="0"/>
          </a:p>
        </p:txBody>
      </p:sp>
    </p:spTree>
    <p:extLst>
      <p:ext uri="{BB962C8B-B14F-4D97-AF65-F5344CB8AC3E}">
        <p14:creationId xmlns:p14="http://schemas.microsoft.com/office/powerpoint/2010/main" val="1728895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8E18713-B8FA-46A6-BCAE-92B3DF6F3C6E}" type="datetime1">
              <a:rPr lang="en-US" smtClean="0"/>
              <a:t>10/13/2016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PPT-143-01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E122AA6-D333-4DE2-984A-5C69A963584C}" type="slidenum">
              <a:rPr lang="en-US"/>
              <a:pPr>
                <a:defRPr/>
              </a:pPr>
              <a:t>‹#›</a:t>
            </a:fld>
            <a:endParaRPr lang="en-US" dirty="0"/>
          </a:p>
        </p:txBody>
      </p:sp>
    </p:spTree>
    <p:extLst>
      <p:ext uri="{BB962C8B-B14F-4D97-AF65-F5344CB8AC3E}">
        <p14:creationId xmlns:p14="http://schemas.microsoft.com/office/powerpoint/2010/main" val="38015560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B1466E6-0199-4EB9-9E40-7EF12C666E27}" type="datetime1">
              <a:rPr lang="en-US" smtClean="0"/>
              <a:t>10/13/2016</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PPT-143-01</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FADC4D1-B8E0-4A43-8634-A25B5908C13F}" type="slidenum">
              <a:rPr lang="en-US"/>
              <a:pPr>
                <a:defRPr/>
              </a:pPr>
              <a:t>‹#›</a:t>
            </a:fld>
            <a:endParaRPr lang="en-US" dirty="0"/>
          </a:p>
        </p:txBody>
      </p:sp>
    </p:spTree>
    <p:extLst>
      <p:ext uri="{BB962C8B-B14F-4D97-AF65-F5344CB8AC3E}">
        <p14:creationId xmlns:p14="http://schemas.microsoft.com/office/powerpoint/2010/main" val="24928434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4F3F2F5-CE7E-4410-A1DF-AACBD5BEA3BC}" type="datetime1">
              <a:rPr lang="en-US" smtClean="0"/>
              <a:t>10/13/2016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PPT-143-01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CCE265A-7FFD-4347-80C8-AE82666D9B1F}" type="slidenum">
              <a:rPr lang="en-US"/>
              <a:pPr>
                <a:defRPr/>
              </a:pPr>
              <a:t>‹#›</a:t>
            </a:fld>
            <a:endParaRPr lang="en-US" dirty="0"/>
          </a:p>
        </p:txBody>
      </p:sp>
    </p:spTree>
    <p:extLst>
      <p:ext uri="{BB962C8B-B14F-4D97-AF65-F5344CB8AC3E}">
        <p14:creationId xmlns:p14="http://schemas.microsoft.com/office/powerpoint/2010/main" val="41841868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3DE6346-1689-4DF1-9101-60C34E6AECA5}" type="datetime1">
              <a:rPr lang="en-US" smtClean="0"/>
              <a:t>10/13/2016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PPT-143-01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4D32246-8AD4-4C01-8583-B3A3AA9012D7}" type="slidenum">
              <a:rPr lang="en-US"/>
              <a:pPr>
                <a:defRPr/>
              </a:pPr>
              <a:t>‹#›</a:t>
            </a:fld>
            <a:endParaRPr lang="en-US" dirty="0"/>
          </a:p>
        </p:txBody>
      </p:sp>
    </p:spTree>
    <p:extLst>
      <p:ext uri="{BB962C8B-B14F-4D97-AF65-F5344CB8AC3E}">
        <p14:creationId xmlns:p14="http://schemas.microsoft.com/office/powerpoint/2010/main" val="27306258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57200" y="6324600"/>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33400" y="1219200"/>
            <a:ext cx="8153400" cy="4648200"/>
          </a:xfrm>
        </p:spPr>
        <p:txBody>
          <a:bodyPr/>
          <a:lstStyle>
            <a:lvl1pPr marL="0" indent="0" algn="ctr">
              <a:buNone/>
              <a:defRPr sz="2400">
                <a:solidFill>
                  <a:schemeClr val="tx1">
                    <a:tint val="75000"/>
                  </a:schemeClr>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itle 15"/>
          <p:cNvSpPr>
            <a:spLocks noGrp="1"/>
          </p:cNvSpPr>
          <p:nvPr>
            <p:ph type="title"/>
          </p:nvPr>
        </p:nvSpPr>
        <p:spPr>
          <a:xfrm>
            <a:off x="533400" y="381000"/>
            <a:ext cx="5105400" cy="457200"/>
          </a:xfrm>
        </p:spPr>
        <p:txBody>
          <a:bodyPr/>
          <a:lstStyle/>
          <a:p>
            <a:r>
              <a:rPr lang="en-US" smtClean="0"/>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C2E26F25-0516-4F2D-97A5-B2426D4126EF}" type="datetime1">
              <a:rPr lang="en-US" smtClean="0">
                <a:solidFill>
                  <a:prstClr val="black">
                    <a:tint val="75000"/>
                  </a:prstClr>
                </a:solidFill>
              </a:rPr>
              <a:t>10/13/2016</a:t>
            </a:fld>
            <a:endParaRPr lang="en-US" dirty="0">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PPT-143-01</a:t>
            </a:r>
            <a:endParaRPr lang="en-US" dirty="0">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853776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BA487F2-80E6-4361-A153-6520ADBA9EE0}" type="datetime1">
              <a:rPr lang="en-US" smtClean="0">
                <a:solidFill>
                  <a:prstClr val="black">
                    <a:tint val="75000"/>
                  </a:prstClr>
                </a:solidFill>
              </a:rPr>
              <a:t>10/13/2016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PPT-143-01</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E122AA6-D333-4DE2-984A-5C69A963584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217773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9790720-FD9D-4489-8333-3D4B2E14E185}" type="datetime1">
              <a:rPr lang="en-US" smtClean="0">
                <a:solidFill>
                  <a:prstClr val="black">
                    <a:tint val="75000"/>
                  </a:prstClr>
                </a:solidFill>
              </a:rPr>
              <a:t>10/13/2016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PPT-143-01</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DABA46C-1C6A-4D46-943B-A0D09C4A156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883675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4FAA0AA-554F-41BE-AC7C-CB8680455CF9}" type="datetime1">
              <a:rPr lang="en-US" smtClean="0">
                <a:solidFill>
                  <a:prstClr val="black">
                    <a:tint val="75000"/>
                  </a:prstClr>
                </a:solidFill>
              </a:rPr>
              <a:t>10/13/2016</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PPT-143-01</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BFDA22F-B507-45E0-BEB3-BD419CEFA45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110597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AA59CB9-DEDC-4B1B-B17D-01CF9FBC204F}" type="datetime1">
              <a:rPr lang="en-US" smtClean="0">
                <a:solidFill>
                  <a:prstClr val="black">
                    <a:tint val="75000"/>
                  </a:prstClr>
                </a:solidFill>
              </a:rPr>
              <a:t>10/13/2016</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PPT-143-01</a:t>
            </a: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58B34F5-9C3A-4EFB-B267-6B4B1E1D206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267639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5C4897B-460A-4D30-8FDA-393C7407F7A7}" type="datetime1">
              <a:rPr lang="en-US" smtClean="0">
                <a:solidFill>
                  <a:prstClr val="black">
                    <a:tint val="75000"/>
                  </a:prstClr>
                </a:solidFill>
              </a:rPr>
              <a:t>10/13/2016</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PPT-143-01</a:t>
            </a: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4B58A74-B013-4E1A-BCE3-B77E6342078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625056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3205364-64C5-4952-8BF5-045660AA83A5}" type="datetime1">
              <a:rPr lang="en-US" smtClean="0">
                <a:solidFill>
                  <a:prstClr val="black">
                    <a:tint val="75000"/>
                  </a:prstClr>
                </a:solidFill>
              </a:rPr>
              <a:t>10/13/2016</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PPT-143-01</a:t>
            </a: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4DFD2EA-D3F5-49E2-8BE8-2CEF3C187FD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48494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42B8957-4C8D-48E6-86FC-AA8B22B9DF1D}" type="datetime1">
              <a:rPr lang="en-US" smtClean="0"/>
              <a:t>10/13/2016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PPT-143-01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DABA46C-1C6A-4D46-943B-A0D09C4A156F}" type="slidenum">
              <a:rPr lang="en-US"/>
              <a:pPr>
                <a:defRPr/>
              </a:pPr>
              <a:t>‹#›</a:t>
            </a:fld>
            <a:endParaRPr lang="en-US" dirty="0"/>
          </a:p>
        </p:txBody>
      </p:sp>
    </p:spTree>
    <p:extLst>
      <p:ext uri="{BB962C8B-B14F-4D97-AF65-F5344CB8AC3E}">
        <p14:creationId xmlns:p14="http://schemas.microsoft.com/office/powerpoint/2010/main" val="8596971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5E3AF50-D5E7-4E6A-B5DC-3E5EC684D0EB}" type="datetime1">
              <a:rPr lang="en-US" smtClean="0">
                <a:solidFill>
                  <a:prstClr val="black">
                    <a:tint val="75000"/>
                  </a:prstClr>
                </a:solidFill>
              </a:rPr>
              <a:t>10/13/2016</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PPT-143-01</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6981BDA-F040-416D-BE93-D0BC9AE32FF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302824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F53700E-268A-4619-AFAF-B4193DBC7C19}" type="datetime1">
              <a:rPr lang="en-US" smtClean="0">
                <a:solidFill>
                  <a:prstClr val="black">
                    <a:tint val="75000"/>
                  </a:prstClr>
                </a:solidFill>
              </a:rPr>
              <a:t>10/13/2016</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PPT-143-01</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BC5F6DB-50AE-44A5-9440-65913111D36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610309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409FBA-22E1-4625-AFE6-6ECDB865D93D}" type="datetime1">
              <a:rPr lang="en-US" smtClean="0">
                <a:solidFill>
                  <a:prstClr val="black">
                    <a:tint val="75000"/>
                  </a:prstClr>
                </a:solidFill>
              </a:rPr>
              <a:t>10/13/2016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PPT-143-01</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B6D9DAF-4CE9-40D3-8F27-52C19168261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214285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7E9582B-14E8-48B7-B0AE-CFA27179CA4C}" type="datetime1">
              <a:rPr lang="en-US" smtClean="0">
                <a:solidFill>
                  <a:prstClr val="black">
                    <a:tint val="75000"/>
                  </a:prstClr>
                </a:solidFill>
              </a:rPr>
              <a:t>10/13/2016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PPT-143-01</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0FAD0F8-4AAB-4720-97A0-1787E62B6C5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454598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fld id="{DACC46A6-EB4F-484C-A523-30ACB812DD38}" type="datetime1">
              <a:rPr lang="en-US" smtClean="0">
                <a:solidFill>
                  <a:srgbClr val="000000"/>
                </a:solidFill>
              </a:rPr>
              <a:t>10/13/2016</a:t>
            </a:fld>
            <a:endParaRPr lang="en-US" dirty="0">
              <a:solidFill>
                <a:srgbClr val="000000"/>
              </a:solidFill>
            </a:endParaRPr>
          </a:p>
        </p:txBody>
      </p:sp>
      <p:sp>
        <p:nvSpPr>
          <p:cNvPr id="5" name="Rectangle 5"/>
          <p:cNvSpPr>
            <a:spLocks noGrp="1" noChangeArrowheads="1"/>
          </p:cNvSpPr>
          <p:nvPr>
            <p:ph type="ftr" sz="quarter" idx="11"/>
          </p:nvPr>
        </p:nvSpPr>
        <p:spPr/>
        <p:txBody>
          <a:bodyPr/>
          <a:lstStyle>
            <a:lvl1pPr>
              <a:defRPr>
                <a:latin typeface="Verdana" pitchFamily="34" charset="0"/>
              </a:defRPr>
            </a:lvl1pPr>
          </a:lstStyle>
          <a:p>
            <a:pPr>
              <a:defRPr/>
            </a:pPr>
            <a:r>
              <a:rPr lang="en-US" smtClean="0">
                <a:solidFill>
                  <a:srgbClr val="000000"/>
                </a:solidFill>
              </a:rPr>
              <a:t>PPT-143-01</a:t>
            </a:r>
            <a:endParaRPr 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Verdana" pitchFamily="34" charset="0"/>
              </a:defRPr>
            </a:lvl1pPr>
          </a:lstStyle>
          <a:p>
            <a:pPr>
              <a:defRPr/>
            </a:pPr>
            <a:fld id="{0910B9B0-08FC-4577-9672-A67C77CB995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48238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F41FEB8-621E-4F56-9C05-26CF125F20AA}" type="datetime1">
              <a:rPr lang="en-US" smtClean="0">
                <a:solidFill>
                  <a:srgbClr val="000000"/>
                </a:solidFill>
              </a:rPr>
              <a:t>10/13/2016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PPT-143-01</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78BB6E4-935F-461D-A399-D37168E061A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962169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61857F79-BA0A-416A-8540-76FA91B07C74}" type="datetime1">
              <a:rPr lang="en-US" smtClean="0">
                <a:solidFill>
                  <a:srgbClr val="000000"/>
                </a:solidFill>
              </a:rPr>
              <a:t>10/13/2016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PPT-143-01</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B61E81-76E6-4F6A-85B8-29AD4BED27D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294874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7A4D2ADD-6E4A-43C8-AAB5-91564391CD5C}" type="datetime1">
              <a:rPr lang="en-US" smtClean="0">
                <a:solidFill>
                  <a:srgbClr val="000000"/>
                </a:solidFill>
              </a:rPr>
              <a:t>10/13/2016</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PPT-143-01</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A6331C0-F9BF-4302-9B39-A54EEA23CED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497938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01A4B2C3-F5B0-4D49-99D7-64E550B13749}" type="datetime1">
              <a:rPr lang="en-US" smtClean="0">
                <a:solidFill>
                  <a:srgbClr val="000000"/>
                </a:solidFill>
              </a:rPr>
              <a:t>10/13/2016</a:t>
            </a:fld>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PPT-143-01</a:t>
            </a: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E7A8C3A-1609-4E91-B61E-DF43374C359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155322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3C3012FA-F267-4302-96E0-BEBAD98505C2}" type="datetime1">
              <a:rPr lang="en-US" smtClean="0">
                <a:solidFill>
                  <a:srgbClr val="000000"/>
                </a:solidFill>
              </a:rPr>
              <a:t>10/13/2016</a:t>
            </a:fld>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PPT-143-01</a:t>
            </a: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554555B-5812-48D2-8BB4-009573985FE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98144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4E32B84-8A91-4361-929D-F0B73D06E107}" type="datetime1">
              <a:rPr lang="en-US" smtClean="0"/>
              <a:t>10/13/2016</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PPT-143-01</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BFDA22F-B507-45E0-BEB3-BD419CEFA456}" type="slidenum">
              <a:rPr lang="en-US"/>
              <a:pPr>
                <a:defRPr/>
              </a:pPr>
              <a:t>‹#›</a:t>
            </a:fld>
            <a:endParaRPr lang="en-US" dirty="0"/>
          </a:p>
        </p:txBody>
      </p:sp>
    </p:spTree>
    <p:extLst>
      <p:ext uri="{BB962C8B-B14F-4D97-AF65-F5344CB8AC3E}">
        <p14:creationId xmlns:p14="http://schemas.microsoft.com/office/powerpoint/2010/main" val="39410035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77B432B-A4F4-46A5-B1EB-29DFE314645D}" type="datetime1">
              <a:rPr lang="en-US" smtClean="0">
                <a:solidFill>
                  <a:srgbClr val="000000"/>
                </a:solidFill>
              </a:rPr>
              <a:t>10/13/2016</a:t>
            </a:fld>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PPT-143-01</a:t>
            </a: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D65E9E1-4624-4F92-8AAD-BBAFCAE56A4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773924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39845A4-E4F8-498D-9ABE-8DD6110CFBA2}" type="datetime1">
              <a:rPr lang="en-US" smtClean="0">
                <a:solidFill>
                  <a:srgbClr val="000000"/>
                </a:solidFill>
              </a:rPr>
              <a:t>10/13/2016</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PPT-143-01</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BE510C-698C-4AB5-8F69-B38AA57FC0F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93540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944FA0B-37C5-43DB-A6F4-1CFA466FD81F}" type="datetime1">
              <a:rPr lang="en-US" smtClean="0">
                <a:solidFill>
                  <a:srgbClr val="000000"/>
                </a:solidFill>
              </a:rPr>
              <a:t>10/13/2016</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PPT-143-01</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6516E30-CCC8-4D9B-ABAF-BBD34C96D26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54332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DB123CB-8DF8-4D03-9443-0814A6EFB878}" type="datetime1">
              <a:rPr lang="en-US" smtClean="0">
                <a:solidFill>
                  <a:srgbClr val="000000"/>
                </a:solidFill>
              </a:rPr>
              <a:t>10/13/2016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PPT-143-01</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6C940C-D7C6-4CED-980D-BBF55DBF997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900228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EE388B7-65FC-49FB-9F12-EB537A8C798C}" type="datetime1">
              <a:rPr lang="en-US" smtClean="0">
                <a:solidFill>
                  <a:srgbClr val="000000"/>
                </a:solidFill>
              </a:rPr>
              <a:t>10/13/2016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PPT-143-01</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862477-EA22-4504-966D-F6F489575B3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55026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12A0768-FF1C-4D8D-ABF6-0FFA9635AC5F}" type="datetime1">
              <a:rPr lang="en-US" smtClean="0"/>
              <a:t>10/13/2016</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PPT-143-01</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158B34F5-9C3A-4EFB-B267-6B4B1E1D2066}" type="slidenum">
              <a:rPr lang="en-US"/>
              <a:pPr>
                <a:defRPr/>
              </a:pPr>
              <a:t>‹#›</a:t>
            </a:fld>
            <a:endParaRPr lang="en-US" dirty="0"/>
          </a:p>
        </p:txBody>
      </p:sp>
    </p:spTree>
    <p:extLst>
      <p:ext uri="{BB962C8B-B14F-4D97-AF65-F5344CB8AC3E}">
        <p14:creationId xmlns:p14="http://schemas.microsoft.com/office/powerpoint/2010/main" val="2723831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08BE05D-7472-4DDA-BC60-5D55647CBC1D}" type="datetime1">
              <a:rPr lang="en-US" smtClean="0"/>
              <a:t>10/13/2016</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PPT-143-01</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34B58A74-B013-4E1A-BCE3-B77E6342078C}" type="slidenum">
              <a:rPr lang="en-US"/>
              <a:pPr>
                <a:defRPr/>
              </a:pPr>
              <a:t>‹#›</a:t>
            </a:fld>
            <a:endParaRPr lang="en-US" dirty="0"/>
          </a:p>
        </p:txBody>
      </p:sp>
    </p:spTree>
    <p:extLst>
      <p:ext uri="{BB962C8B-B14F-4D97-AF65-F5344CB8AC3E}">
        <p14:creationId xmlns:p14="http://schemas.microsoft.com/office/powerpoint/2010/main" val="4076673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D872345-C3DE-497D-935F-51711159B0F1}" type="datetime1">
              <a:rPr lang="en-US" smtClean="0"/>
              <a:t>10/13/2016</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PPT-143-01</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44DFD2EA-D3F5-49E2-8BE8-2CEF3C187FD3}" type="slidenum">
              <a:rPr lang="en-US"/>
              <a:pPr>
                <a:defRPr/>
              </a:pPr>
              <a:t>‹#›</a:t>
            </a:fld>
            <a:endParaRPr lang="en-US" dirty="0"/>
          </a:p>
        </p:txBody>
      </p:sp>
    </p:spTree>
    <p:extLst>
      <p:ext uri="{BB962C8B-B14F-4D97-AF65-F5344CB8AC3E}">
        <p14:creationId xmlns:p14="http://schemas.microsoft.com/office/powerpoint/2010/main" val="2559398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C17481-E0F6-44C3-B6F1-A32A7EA70FEA}" type="datetime1">
              <a:rPr lang="en-US" smtClean="0"/>
              <a:t>10/13/2016</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PPT-143-01</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6981BDA-F040-416D-BE93-D0BC9AE32FF8}" type="slidenum">
              <a:rPr lang="en-US"/>
              <a:pPr>
                <a:defRPr/>
              </a:pPr>
              <a:t>‹#›</a:t>
            </a:fld>
            <a:endParaRPr lang="en-US" dirty="0"/>
          </a:p>
        </p:txBody>
      </p:sp>
    </p:spTree>
    <p:extLst>
      <p:ext uri="{BB962C8B-B14F-4D97-AF65-F5344CB8AC3E}">
        <p14:creationId xmlns:p14="http://schemas.microsoft.com/office/powerpoint/2010/main" val="4033620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647F97-A4F5-49B0-AF46-7E357D8501A1}" type="datetime1">
              <a:rPr lang="en-US" smtClean="0"/>
              <a:t>10/13/2016</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PPT-143-01</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BC5F6DB-50AE-44A5-9440-65913111D36E}" type="slidenum">
              <a:rPr lang="en-US"/>
              <a:pPr>
                <a:defRPr/>
              </a:pPr>
              <a:t>‹#›</a:t>
            </a:fld>
            <a:endParaRPr lang="en-US" dirty="0"/>
          </a:p>
        </p:txBody>
      </p:sp>
    </p:spTree>
    <p:extLst>
      <p:ext uri="{BB962C8B-B14F-4D97-AF65-F5344CB8AC3E}">
        <p14:creationId xmlns:p14="http://schemas.microsoft.com/office/powerpoint/2010/main" val="613640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DB885BA-0FF1-4819-AC8A-C9748977E7EF}" type="datetime1">
              <a:rPr lang="en-US" smtClean="0"/>
              <a:t>10/13/2016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smtClean="0"/>
              <a:t>PPT-143-01</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6505766-5B6C-4F1A-8C25-C2D7CC6A388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17"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4D9F574-1A9F-4767-835A-2EE59ADB6DCF}" type="datetime1">
              <a:rPr lang="en-US" smtClean="0"/>
              <a:t>10/13/2016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smtClean="0"/>
              <a:t>PPT-143-01</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B7E8AF8-2A6E-4992-9528-8FF0E8BD781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07E5DBA-0AF0-4984-8DB7-8EDB89C9D014}" type="datetime1">
              <a:rPr lang="en-US" smtClean="0">
                <a:solidFill>
                  <a:prstClr val="black">
                    <a:tint val="75000"/>
                  </a:prstClr>
                </a:solidFill>
              </a:rPr>
              <a:t>10/13/2016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smtClean="0">
                <a:solidFill>
                  <a:prstClr val="black">
                    <a:tint val="75000"/>
                  </a:prstClr>
                </a:solidFill>
              </a:rPr>
              <a:t>PPT-143-01</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6505766-5B6C-4F1A-8C25-C2D7CC6A388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55071491"/>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fld id="{BA6DCC9C-9C43-44F4-8418-C60F462B516B}" type="datetime1">
              <a:rPr lang="en-US" smtClean="0">
                <a:solidFill>
                  <a:srgbClr val="000000"/>
                </a:solidFill>
                <a:cs typeface="+mn-cs"/>
              </a:rPr>
              <a:t>10/13/2016</a:t>
            </a:fld>
            <a:endParaRPr lang="en-US" dirty="0">
              <a:solidFill>
                <a:srgbClr val="000000"/>
              </a:solidFill>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r>
              <a:rPr lang="en-US" smtClean="0">
                <a:solidFill>
                  <a:srgbClr val="000000"/>
                </a:solidFill>
                <a:cs typeface="+mn-cs"/>
              </a:rPr>
              <a:t>PPT-143-01</a:t>
            </a:r>
            <a:endParaRPr lang="en-US" dirty="0">
              <a:solidFill>
                <a:srgbClr val="000000"/>
              </a:solidFill>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A98219F9-5940-4BE2-BA69-ECC371FA9704}" type="slidenum">
              <a:rPr lang="en-US">
                <a:solidFill>
                  <a:srgbClr val="000000"/>
                </a:solidFill>
                <a:cs typeface="+mn-cs"/>
              </a:rPr>
              <a:pPr>
                <a:defRPr/>
              </a:pPr>
              <a:t>‹#›</a:t>
            </a:fld>
            <a:endParaRPr lang="en-US" dirty="0">
              <a:solidFill>
                <a:srgbClr val="000000"/>
              </a:solidFill>
              <a:cs typeface="+mn-cs"/>
            </a:endParaRPr>
          </a:p>
        </p:txBody>
      </p:sp>
    </p:spTree>
    <p:extLst>
      <p:ext uri="{BB962C8B-B14F-4D97-AF65-F5344CB8AC3E}">
        <p14:creationId xmlns:p14="http://schemas.microsoft.com/office/powerpoint/2010/main" val="3186097947"/>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40.jpeg"/><Relationship Id="rId4" Type="http://schemas.openxmlformats.org/officeDocument/2006/relationships/image" Target="../media/image39.jpeg"/></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45.jpeg"/></Relationships>
</file>

<file path=ppt/slides/_rels/slide3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52.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4.jpeg"/><Relationship Id="rId2" Type="http://schemas.openxmlformats.org/officeDocument/2006/relationships/notesSlide" Target="../notesSlides/notesSlide44.xml"/><Relationship Id="rId1" Type="http://schemas.openxmlformats.org/officeDocument/2006/relationships/slideLayout" Target="../slideLayouts/slideLayout34.xml"/><Relationship Id="rId6" Type="http://schemas.openxmlformats.org/officeDocument/2006/relationships/hyperlink" Target="https://www.facebook.com/BWCPATHS" TargetMode="External"/><Relationship Id="rId5" Type="http://schemas.openxmlformats.org/officeDocument/2006/relationships/image" Target="../media/image53.jpeg"/><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3" Type="http://schemas.openxmlformats.org/officeDocument/2006/relationships/hyperlink" Target="mailto:IP_Education@HQ.dhs.gov" TargetMode="External"/><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hyperlink" Target="http://www.usatoday.com/.../09/24/active-shooter-incidents-rising.../16158921"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leb.fbi.gov/2014/january/active-shooter-events-from-2000-to-2012" TargetMode="External"/><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hyperlink" Target="http://www.campussafetymagazine.com/article/FBI-Report-Frequency-of-Active-Shooter/Events-Has-Increased" TargetMode="External"/><Relationship Id="rId4" Type="http://schemas.openxmlformats.org/officeDocument/2006/relationships/hyperlink" Target="http://www.emergencymgmt.com/safety/FBI-Active-Shooting-Incidents-Triple.html"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linkedin.com/pulse/active-shottin-statistics-something-ponder-david-magnusson" TargetMode="External"/><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hyperlink" Target="http://www.regrup.com/welcome/active-shooter-events-on-track-to-rise-again-in-2014"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www.policeone.com/active-shooter/articles" TargetMode="External"/><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56.jp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hyperlink" Target="http://www.dli.state.pa.us/PATHS" TargetMode="External"/><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57.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Active Shooter Awareness</a:t>
            </a:r>
          </a:p>
        </p:txBody>
      </p:sp>
      <p:sp>
        <p:nvSpPr>
          <p:cNvPr id="4099" name="Subtitle 2"/>
          <p:cNvSpPr>
            <a:spLocks noGrp="1"/>
          </p:cNvSpPr>
          <p:nvPr>
            <p:ph type="subTitle" idx="1"/>
          </p:nvPr>
        </p:nvSpPr>
        <p:spPr>
          <a:xfrm>
            <a:off x="609600" y="1295400"/>
            <a:ext cx="7924800" cy="4800600"/>
          </a:xfrm>
        </p:spPr>
        <p:txBody>
          <a:bodyPr/>
          <a:lstStyle/>
          <a:p>
            <a:pPr eaLnBrk="1" hangingPunct="1"/>
            <a:r>
              <a:rPr lang="en-US" dirty="0" smtClean="0">
                <a:solidFill>
                  <a:srgbClr val="FF0000"/>
                </a:solidFill>
              </a:rPr>
              <a:t>Based on FEMA’s IS-907:</a:t>
            </a:r>
          </a:p>
          <a:p>
            <a:pPr eaLnBrk="1" hangingPunct="1"/>
            <a:r>
              <a:rPr lang="en-US" dirty="0" smtClean="0">
                <a:solidFill>
                  <a:srgbClr val="FF0000"/>
                </a:solidFill>
              </a:rPr>
              <a:t>Active Shooter Program</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PPT-143-01</a:t>
            </a:r>
            <a:endParaRPr lang="en-US" sz="1400" dirty="0" smtClean="0">
              <a:solidFill>
                <a:schemeClr val="bg1"/>
              </a:solidFill>
              <a:latin typeface="Verdana" pitchFamily="34" charset="0"/>
            </a:endParaRPr>
          </a:p>
        </p:txBody>
      </p:sp>
      <p:sp>
        <p:nvSpPr>
          <p:cNvPr id="4102" name="TextBox 5"/>
          <p:cNvSpPr txBox="1">
            <a:spLocks noChangeArrowheads="1"/>
          </p:cNvSpPr>
          <p:nvPr/>
        </p:nvSpPr>
        <p:spPr bwMode="auto">
          <a:xfrm>
            <a:off x="6324600" y="914400"/>
            <a:ext cx="2667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1000" i="1" dirty="0">
                <a:latin typeface="Verdana" pitchFamily="34" charset="0"/>
              </a:rPr>
              <a:t>Bureau of Workers’ Compensation </a:t>
            </a:r>
          </a:p>
          <a:p>
            <a:pPr algn="ctr" eaLnBrk="1" hangingPunct="1"/>
            <a:r>
              <a:rPr lang="en-US" sz="1000" i="1" dirty="0">
                <a:latin typeface="Verdana" pitchFamily="34" charset="0"/>
              </a:rPr>
              <a:t>PA Training for Health &amp; Safety                        (PATHS)</a:t>
            </a:r>
          </a:p>
        </p:txBody>
      </p:sp>
      <p:pic>
        <p:nvPicPr>
          <p:cNvPr id="1026" name="Picture 2" descr="C:\Users\stlane\Pictures\x Active Shooter\1 rjwestmore.comj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448838"/>
            <a:ext cx="2458229" cy="3683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tlane\Pictures\x Active Shooter\1a patriotoutdoornews.co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3200400"/>
            <a:ext cx="4572000" cy="2857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Perpetrators</a:t>
            </a:r>
          </a:p>
        </p:txBody>
      </p:sp>
      <p:sp>
        <p:nvSpPr>
          <p:cNvPr id="4099" name="Subtitle 2"/>
          <p:cNvSpPr>
            <a:spLocks noGrp="1"/>
          </p:cNvSpPr>
          <p:nvPr>
            <p:ph type="subTitle" idx="1"/>
          </p:nvPr>
        </p:nvSpPr>
        <p:spPr>
          <a:xfrm>
            <a:off x="457200" y="1371600"/>
            <a:ext cx="7924800" cy="4800600"/>
          </a:xfrm>
        </p:spPr>
        <p:txBody>
          <a:bodyPr/>
          <a:lstStyle/>
          <a:p>
            <a:pPr marL="342900" indent="-342900" algn="l">
              <a:buFont typeface="Arial" panose="020B0604020202020204" pitchFamily="34" charset="0"/>
              <a:buChar char="•"/>
            </a:pPr>
            <a:r>
              <a:rPr lang="en-US" dirty="0" smtClean="0">
                <a:solidFill>
                  <a:schemeClr val="tx1"/>
                </a:solidFill>
              </a:rPr>
              <a:t>Individuals, pairs </a:t>
            </a:r>
            <a:r>
              <a:rPr lang="en-US" dirty="0">
                <a:solidFill>
                  <a:schemeClr val="tx1"/>
                </a:solidFill>
              </a:rPr>
              <a:t>or </a:t>
            </a:r>
            <a:r>
              <a:rPr lang="en-US" dirty="0" smtClean="0">
                <a:solidFill>
                  <a:schemeClr val="tx1"/>
                </a:solidFill>
              </a:rPr>
              <a:t>groups</a:t>
            </a:r>
          </a:p>
          <a:p>
            <a:pPr marL="342900" indent="-342900" algn="l">
              <a:buFont typeface="Arial" panose="020B0604020202020204" pitchFamily="34" charset="0"/>
              <a:buChar char="•"/>
            </a:pPr>
            <a:r>
              <a:rPr lang="en-US" dirty="0" smtClean="0">
                <a:solidFill>
                  <a:schemeClr val="tx1"/>
                </a:solidFill>
              </a:rPr>
              <a:t>Man or woman, sometimes                        both together</a:t>
            </a:r>
            <a:endParaRPr lang="en-US" dirty="0">
              <a:solidFill>
                <a:schemeClr val="tx1"/>
              </a:solidFill>
            </a:endParaRPr>
          </a:p>
          <a:p>
            <a:pPr marL="342900" indent="-342900" algn="l">
              <a:buFont typeface="Arial" panose="020B0604020202020204" pitchFamily="34" charset="0"/>
              <a:buChar char="•"/>
            </a:pPr>
            <a:r>
              <a:rPr lang="en-US" dirty="0">
                <a:solidFill>
                  <a:schemeClr val="tx1"/>
                </a:solidFill>
              </a:rPr>
              <a:t>Strangers and </a:t>
            </a:r>
            <a:r>
              <a:rPr lang="en-US" dirty="0" smtClean="0">
                <a:solidFill>
                  <a:schemeClr val="tx1"/>
                </a:solidFill>
              </a:rPr>
              <a:t>coworkers</a:t>
            </a:r>
            <a:endParaRPr lang="en-US" dirty="0">
              <a:solidFill>
                <a:schemeClr val="tx1"/>
              </a:solidFill>
            </a:endParaRPr>
          </a:p>
          <a:p>
            <a:pPr marL="342900" indent="-342900" algn="l">
              <a:buFont typeface="Arial" panose="020B0604020202020204" pitchFamily="34" charset="0"/>
              <a:buChar char="•"/>
            </a:pPr>
            <a:r>
              <a:rPr lang="en-US" dirty="0">
                <a:solidFill>
                  <a:schemeClr val="tx1"/>
                </a:solidFill>
              </a:rPr>
              <a:t>Managers</a:t>
            </a:r>
          </a:p>
          <a:p>
            <a:pPr marL="342900" indent="-342900" algn="l">
              <a:buFont typeface="Arial" panose="020B0604020202020204" pitchFamily="34" charset="0"/>
              <a:buChar char="•"/>
            </a:pPr>
            <a:r>
              <a:rPr lang="en-US" dirty="0" smtClean="0">
                <a:solidFill>
                  <a:schemeClr val="tx1"/>
                </a:solidFill>
              </a:rPr>
              <a:t>Employees</a:t>
            </a:r>
          </a:p>
          <a:p>
            <a:pPr marL="342900" indent="-342900" algn="l">
              <a:buFont typeface="Wingdings" panose="05000000000000000000" pitchFamily="2" charset="2"/>
              <a:buChar char="§"/>
            </a:pPr>
            <a:endParaRPr lang="en-US" dirty="0">
              <a:solidFill>
                <a:schemeClr val="tx1"/>
              </a:solidFill>
            </a:endParaRPr>
          </a:p>
          <a:p>
            <a:pPr algn="l"/>
            <a:r>
              <a:rPr lang="en-US" dirty="0" smtClean="0">
                <a:solidFill>
                  <a:schemeClr val="tx1"/>
                </a:solidFill>
              </a:rPr>
              <a:t>Majority of attackers were insiders familiar with the surroundings!!*</a:t>
            </a:r>
          </a:p>
          <a:p>
            <a:pPr marL="342900" indent="-342900" algn="l">
              <a:buFont typeface="Wingdings" panose="05000000000000000000" pitchFamily="2" charset="2"/>
              <a:buChar char="§"/>
            </a:pPr>
            <a:endParaRPr lang="en-US" dirty="0">
              <a:solidFill>
                <a:schemeClr val="tx1"/>
              </a:solidFill>
            </a:endParaRPr>
          </a:p>
          <a:p>
            <a:r>
              <a:rPr lang="en-US" b="1" dirty="0" smtClean="0">
                <a:solidFill>
                  <a:srgbClr val="0070C0"/>
                </a:solidFill>
              </a:rPr>
              <a:t>Each Shooter looking for an opportunity!</a:t>
            </a:r>
            <a:endParaRPr lang="en-US" b="1" dirty="0">
              <a:solidFill>
                <a:srgbClr val="0070C0"/>
              </a:solidFill>
            </a:endParaRP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10</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PPT-143-01</a:t>
            </a:r>
            <a:endParaRPr lang="en-US" sz="1400" dirty="0" smtClean="0">
              <a:solidFill>
                <a:schemeClr val="bg1"/>
              </a:solidFill>
              <a:latin typeface="Verdana" pitchFamily="34" charset="0"/>
            </a:endParaRPr>
          </a:p>
        </p:txBody>
      </p:sp>
      <p:pic>
        <p:nvPicPr>
          <p:cNvPr id="2" name="Picture 2" descr="C:\Users\stlane\Pictures\x Active Shooter\8 catchwmw.com.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650" r="13155" b="8193"/>
          <a:stretch/>
        </p:blipFill>
        <p:spPr bwMode="auto">
          <a:xfrm>
            <a:off x="5374710" y="1371600"/>
            <a:ext cx="3560523" cy="2864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34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I</a:t>
            </a:r>
            <a:r>
              <a:rPr lang="en-US" sz="2800" dirty="0" smtClean="0">
                <a:solidFill>
                  <a:schemeClr val="bg1"/>
                </a:solidFill>
                <a:latin typeface="Verdana" pitchFamily="34" charset="0"/>
              </a:rPr>
              <a:t>ncident Locations</a:t>
            </a:r>
          </a:p>
        </p:txBody>
      </p:sp>
      <p:sp>
        <p:nvSpPr>
          <p:cNvPr id="4099" name="Subtitle 2"/>
          <p:cNvSpPr>
            <a:spLocks noGrp="1"/>
          </p:cNvSpPr>
          <p:nvPr>
            <p:ph type="subTitle" idx="1"/>
          </p:nvPr>
        </p:nvSpPr>
        <p:spPr>
          <a:xfrm>
            <a:off x="609600" y="1371600"/>
            <a:ext cx="7924800" cy="4724400"/>
          </a:xfrm>
        </p:spPr>
        <p:txBody>
          <a:bodyPr/>
          <a:lstStyle/>
          <a:p>
            <a:pPr algn="l" eaLnBrk="1" hangingPunct="1"/>
            <a:r>
              <a:rPr lang="en-US" dirty="0" smtClean="0">
                <a:solidFill>
                  <a:schemeClr val="tx1"/>
                </a:solidFill>
                <a:ea typeface="Verdana" panose="020B0604030504040204" pitchFamily="34" charset="0"/>
                <a:cs typeface="Verdana" panose="020B0604030504040204" pitchFamily="34" charset="0"/>
              </a:rPr>
              <a:t>FBI determined 11 distinct location categories:</a:t>
            </a:r>
          </a:p>
          <a:p>
            <a:pPr algn="l" eaLnBrk="1" hangingPunct="1"/>
            <a:endParaRPr lang="en-US" sz="1800" dirty="0" smtClean="0">
              <a:solidFill>
                <a:schemeClr val="tx1"/>
              </a:solidFill>
              <a:ea typeface="Verdana" panose="020B0604030504040204" pitchFamily="34" charset="0"/>
              <a:cs typeface="Verdana" panose="020B0604030504040204" pitchFamily="34" charset="0"/>
            </a:endParaRPr>
          </a:p>
          <a:p>
            <a:pPr marL="342900" indent="-342900" algn="l" eaLnBrk="1" hangingPunct="1">
              <a:buFont typeface="Arial" panose="020B0604020202020204" pitchFamily="34" charset="0"/>
              <a:buChar char="•"/>
            </a:pPr>
            <a:r>
              <a:rPr lang="en-US" dirty="0" smtClean="0">
                <a:solidFill>
                  <a:schemeClr val="tx1"/>
                </a:solidFill>
                <a:ea typeface="Verdana" panose="020B0604030504040204" pitchFamily="34" charset="0"/>
                <a:cs typeface="Verdana" panose="020B0604030504040204" pitchFamily="34" charset="0"/>
              </a:rPr>
              <a:t>Commerce: 73 (46%)</a:t>
            </a:r>
          </a:p>
          <a:p>
            <a:pPr marL="800100" lvl="1" indent="-342900" algn="l">
              <a:buFont typeface="Wingdings" panose="05000000000000000000" pitchFamily="2" charset="2"/>
              <a:buChar char="§"/>
            </a:pPr>
            <a:r>
              <a:rPr lang="en-U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Business Open to Pedestrian Traffic: 44 (27.5%)</a:t>
            </a:r>
          </a:p>
          <a:p>
            <a:pPr marL="800100" lvl="1" indent="-342900" algn="l">
              <a:buFont typeface="Wingdings" panose="05000000000000000000" pitchFamily="2" charset="2"/>
              <a:buChar char="§"/>
            </a:pPr>
            <a:r>
              <a:rPr lang="en-U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Business Closed to Pedestrian Traffic: 23 (14.3%)</a:t>
            </a:r>
          </a:p>
          <a:p>
            <a:pPr marL="800100" lvl="1" indent="-342900" algn="l">
              <a:buFont typeface="Wingdings" panose="05000000000000000000" pitchFamily="2" charset="2"/>
              <a:buChar char="§"/>
            </a:pPr>
            <a:r>
              <a:rPr lang="en-U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Malls: 6 (3.8%)</a:t>
            </a:r>
          </a:p>
          <a:p>
            <a:pPr marL="342900" indent="-342900" algn="l" eaLnBrk="1" hangingPunct="1">
              <a:buFont typeface="Arial" panose="020B0604020202020204" pitchFamily="34" charset="0"/>
              <a:buChar char="•"/>
            </a:pPr>
            <a:r>
              <a:rPr lang="en-US" dirty="0" smtClean="0">
                <a:solidFill>
                  <a:schemeClr val="tx1"/>
                </a:solidFill>
                <a:ea typeface="Verdana" panose="020B0604030504040204" pitchFamily="34" charset="0"/>
                <a:cs typeface="Verdana" panose="020B0604030504040204" pitchFamily="34" charset="0"/>
              </a:rPr>
              <a:t>Education: 39 (24%)</a:t>
            </a:r>
          </a:p>
          <a:p>
            <a:pPr marL="800100" lvl="1" indent="-342900" algn="l">
              <a:buFont typeface="Wingdings" panose="05000000000000000000" pitchFamily="2" charset="2"/>
              <a:buChar char="§"/>
            </a:pPr>
            <a:r>
              <a:rPr lang="en-U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Schools (Pre-K to 12): 27 (16.9%)</a:t>
            </a:r>
          </a:p>
          <a:p>
            <a:pPr marL="914400" lvl="1" indent="-457200" algn="l">
              <a:buFont typeface="Wingdings" panose="05000000000000000000" pitchFamily="2" charset="2"/>
              <a:buChar char="§"/>
            </a:pPr>
            <a:r>
              <a:rPr lang="en-U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Institutions of Higher Education: 12 (7.5%)</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11</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PPT-143-01</a:t>
            </a:r>
            <a:endParaRPr lang="en-US" sz="1400" dirty="0" smtClean="0">
              <a:solidFill>
                <a:schemeClr val="bg1"/>
              </a:solidFill>
              <a:latin typeface="Verdana" pitchFamily="34" charset="0"/>
            </a:endParaRPr>
          </a:p>
        </p:txBody>
      </p:sp>
    </p:spTree>
    <p:extLst>
      <p:ext uri="{BB962C8B-B14F-4D97-AF65-F5344CB8AC3E}">
        <p14:creationId xmlns:p14="http://schemas.microsoft.com/office/powerpoint/2010/main" val="915626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Occurrence Locations</a:t>
            </a:r>
          </a:p>
        </p:txBody>
      </p:sp>
      <p:sp>
        <p:nvSpPr>
          <p:cNvPr id="4099" name="Subtitle 2"/>
          <p:cNvSpPr>
            <a:spLocks noGrp="1"/>
          </p:cNvSpPr>
          <p:nvPr>
            <p:ph type="subTitle" idx="1"/>
          </p:nvPr>
        </p:nvSpPr>
        <p:spPr>
          <a:xfrm>
            <a:off x="457200" y="1523999"/>
            <a:ext cx="7772400" cy="4561147"/>
          </a:xfrm>
        </p:spPr>
        <p:txBody>
          <a:bodyPr/>
          <a:lstStyle/>
          <a:p>
            <a:pPr marL="342900" indent="-342900" algn="l">
              <a:buFont typeface="Arial" panose="020B0604020202020204" pitchFamily="34" charset="0"/>
              <a:buChar char="•"/>
            </a:pPr>
            <a:r>
              <a:rPr lang="en-US" dirty="0">
                <a:solidFill>
                  <a:schemeClr val="tx1"/>
                </a:solidFill>
                <a:ea typeface="Verdana" panose="020B0604030504040204" pitchFamily="34" charset="0"/>
                <a:cs typeface="Verdana" panose="020B0604030504040204" pitchFamily="34" charset="0"/>
              </a:rPr>
              <a:t>Government: 16 (10%)</a:t>
            </a:r>
          </a:p>
          <a:p>
            <a:pPr marL="800100" lvl="1" indent="-342900" algn="l">
              <a:buFont typeface="Wingdings" panose="05000000000000000000" pitchFamily="2" charset="2"/>
              <a:buChar char="§"/>
            </a:pPr>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Other government property: 11 (6.9%)</a:t>
            </a:r>
          </a:p>
          <a:p>
            <a:pPr marL="800100" lvl="1" indent="-342900" algn="l">
              <a:buFont typeface="Wingdings" panose="05000000000000000000" pitchFamily="2" charset="2"/>
              <a:buChar char="§"/>
            </a:pPr>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Military: 5 (3.1%)</a:t>
            </a:r>
          </a:p>
          <a:p>
            <a:pPr marL="342900" indent="-342900" algn="l" eaLnBrk="1" hangingPunct="1">
              <a:buFont typeface="Arial" panose="020B0604020202020204" pitchFamily="34" charset="0"/>
              <a:buChar char="•"/>
            </a:pPr>
            <a:r>
              <a:rPr lang="en-US" dirty="0" smtClean="0">
                <a:solidFill>
                  <a:schemeClr val="tx1"/>
                </a:solidFill>
                <a:ea typeface="Verdana" panose="020B0604030504040204" pitchFamily="34" charset="0"/>
                <a:cs typeface="Verdana" panose="020B0604030504040204" pitchFamily="34" charset="0"/>
              </a:rPr>
              <a:t>Open Space: 15 (9.4%)</a:t>
            </a:r>
          </a:p>
          <a:p>
            <a:pPr marL="342900" indent="-342900" algn="l" eaLnBrk="1" hangingPunct="1">
              <a:buFont typeface="Arial" panose="020B0604020202020204" pitchFamily="34" charset="0"/>
              <a:buChar char="•"/>
            </a:pPr>
            <a:r>
              <a:rPr lang="en-US" dirty="0" smtClean="0">
                <a:solidFill>
                  <a:schemeClr val="tx1"/>
                </a:solidFill>
                <a:ea typeface="Verdana" panose="020B0604030504040204" pitchFamily="34" charset="0"/>
                <a:cs typeface="Verdana" panose="020B0604030504040204" pitchFamily="34" charset="0"/>
              </a:rPr>
              <a:t>Residential: 7 (4.4%)</a:t>
            </a:r>
          </a:p>
          <a:p>
            <a:pPr marL="342900" indent="-342900" algn="l" eaLnBrk="1" hangingPunct="1">
              <a:buFont typeface="Arial" panose="020B0604020202020204" pitchFamily="34" charset="0"/>
              <a:buChar char="•"/>
            </a:pPr>
            <a:r>
              <a:rPr lang="en-US" dirty="0" smtClean="0">
                <a:solidFill>
                  <a:schemeClr val="tx1"/>
                </a:solidFill>
                <a:ea typeface="Verdana" panose="020B0604030504040204" pitchFamily="34" charset="0"/>
                <a:cs typeface="Verdana" panose="020B0604030504040204" pitchFamily="34" charset="0"/>
              </a:rPr>
              <a:t>Houses of Worship: 6 (3.8%)</a:t>
            </a:r>
          </a:p>
          <a:p>
            <a:pPr marL="342900" indent="-342900" algn="l" eaLnBrk="1" hangingPunct="1">
              <a:buFont typeface="Arial" panose="020B0604020202020204" pitchFamily="34" charset="0"/>
              <a:buChar char="•"/>
            </a:pPr>
            <a:r>
              <a:rPr lang="en-US" dirty="0" smtClean="0">
                <a:solidFill>
                  <a:schemeClr val="tx1"/>
                </a:solidFill>
                <a:ea typeface="Verdana" panose="020B0604030504040204" pitchFamily="34" charset="0"/>
                <a:cs typeface="Verdana" panose="020B0604030504040204" pitchFamily="34" charset="0"/>
              </a:rPr>
              <a:t>Health Care: 4 (2.5%)</a:t>
            </a:r>
          </a:p>
          <a:p>
            <a:pPr algn="l" eaLnBrk="1" hangingPunct="1"/>
            <a:endParaRPr lang="en-US" dirty="0">
              <a:solidFill>
                <a:schemeClr val="tx1"/>
              </a:solidFill>
            </a:endParaRP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12</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PPT-143-01</a:t>
            </a:r>
            <a:endParaRPr lang="en-US" sz="1400" dirty="0" smtClean="0">
              <a:solidFill>
                <a:schemeClr val="bg1"/>
              </a:solidFill>
              <a:latin typeface="Verdana" pitchFamily="34" charset="0"/>
            </a:endParaRPr>
          </a:p>
        </p:txBody>
      </p:sp>
      <p:pic>
        <p:nvPicPr>
          <p:cNvPr id="5122" name="Picture 2" descr="C:\Users\stlane\Pictures\x Active Shooter\10 commons.wikimedia.org.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594" t="19723" r="14135" b="10021"/>
          <a:stretch/>
        </p:blipFill>
        <p:spPr bwMode="auto">
          <a:xfrm>
            <a:off x="5486400" y="3657599"/>
            <a:ext cx="3283411" cy="2427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370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Weapons of Choice</a:t>
            </a:r>
          </a:p>
        </p:txBody>
      </p:sp>
      <p:sp>
        <p:nvSpPr>
          <p:cNvPr id="4099" name="Subtitle 2"/>
          <p:cNvSpPr>
            <a:spLocks noGrp="1"/>
          </p:cNvSpPr>
          <p:nvPr>
            <p:ph type="subTitle" idx="1"/>
          </p:nvPr>
        </p:nvSpPr>
        <p:spPr>
          <a:xfrm>
            <a:off x="609600" y="1295400"/>
            <a:ext cx="7924800" cy="4800600"/>
          </a:xfrm>
        </p:spPr>
        <p:txBody>
          <a:bodyPr/>
          <a:lstStyle/>
          <a:p>
            <a:pPr algn="l"/>
            <a:r>
              <a:rPr lang="en-US" dirty="0" smtClean="0">
                <a:solidFill>
                  <a:schemeClr val="tx1"/>
                </a:solidFill>
              </a:rPr>
              <a:t>Studying events from 2000 to 2010, weapons included:</a:t>
            </a:r>
          </a:p>
          <a:p>
            <a:pPr algn="l"/>
            <a:endParaRPr lang="en-US" dirty="0" smtClean="0">
              <a:solidFill>
                <a:schemeClr val="tx1"/>
              </a:solidFill>
            </a:endParaRPr>
          </a:p>
          <a:p>
            <a:pPr marL="342900" indent="-342900" algn="l">
              <a:buFont typeface="Arial" panose="020B0604020202020204" pitchFamily="34" charset="0"/>
              <a:buChar char="•"/>
            </a:pPr>
            <a:r>
              <a:rPr lang="en-US" dirty="0" smtClean="0">
                <a:solidFill>
                  <a:schemeClr val="tx1"/>
                </a:solidFill>
              </a:rPr>
              <a:t>Handgun (60%)</a:t>
            </a:r>
            <a:endParaRPr lang="en-US" dirty="0">
              <a:solidFill>
                <a:schemeClr val="tx1"/>
              </a:solidFill>
            </a:endParaRPr>
          </a:p>
          <a:p>
            <a:pPr marL="342900" indent="-342900" algn="l">
              <a:buFont typeface="Arial" panose="020B0604020202020204" pitchFamily="34" charset="0"/>
              <a:buChar char="•"/>
            </a:pPr>
            <a:r>
              <a:rPr lang="en-US" dirty="0" smtClean="0">
                <a:solidFill>
                  <a:schemeClr val="tx1"/>
                </a:solidFill>
              </a:rPr>
              <a:t>Rifle 	(27%)</a:t>
            </a:r>
          </a:p>
          <a:p>
            <a:pPr marL="342900" indent="-342900" algn="l">
              <a:buFont typeface="Arial" panose="020B0604020202020204" pitchFamily="34" charset="0"/>
              <a:buChar char="•"/>
            </a:pPr>
            <a:r>
              <a:rPr lang="en-US" dirty="0" smtClean="0">
                <a:solidFill>
                  <a:schemeClr val="tx1"/>
                </a:solidFill>
              </a:rPr>
              <a:t>Shotgun 	(10%)</a:t>
            </a:r>
            <a:endParaRPr lang="en-US" dirty="0">
              <a:solidFill>
                <a:schemeClr val="tx1"/>
              </a:solidFill>
            </a:endParaRPr>
          </a:p>
          <a:p>
            <a:pPr marL="342900" indent="-342900" algn="l">
              <a:buFont typeface="Arial" panose="020B0604020202020204" pitchFamily="34" charset="0"/>
              <a:buChar char="•"/>
            </a:pPr>
            <a:r>
              <a:rPr lang="en-US" dirty="0">
                <a:solidFill>
                  <a:schemeClr val="tx1"/>
                </a:solidFill>
              </a:rPr>
              <a:t>Explosives (bomb</a:t>
            </a:r>
            <a:r>
              <a:rPr lang="en-US" dirty="0" smtClean="0">
                <a:solidFill>
                  <a:schemeClr val="tx1"/>
                </a:solidFill>
              </a:rPr>
              <a:t>) (3%)</a:t>
            </a:r>
            <a:endParaRPr lang="en-US" dirty="0">
              <a:solidFill>
                <a:schemeClr val="tx1"/>
              </a:solidFill>
            </a:endParaRPr>
          </a:p>
          <a:p>
            <a:pPr algn="l" eaLnBrk="1" hangingPunct="1"/>
            <a:endParaRPr lang="en-US" dirty="0" smtClean="0">
              <a:solidFill>
                <a:schemeClr val="tx1"/>
              </a:solidFill>
            </a:endParaRPr>
          </a:p>
          <a:p>
            <a:pPr algn="l" eaLnBrk="1" hangingPunct="1"/>
            <a:r>
              <a:rPr lang="en-US" dirty="0" smtClean="0">
                <a:solidFill>
                  <a:schemeClr val="tx1"/>
                </a:solidFill>
              </a:rPr>
              <a:t>In 41% of the attacks, multiple weapons were used.</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13</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PPT-143-01</a:t>
            </a:r>
            <a:endParaRPr lang="en-US" sz="1400" dirty="0" smtClean="0">
              <a:solidFill>
                <a:schemeClr val="bg1"/>
              </a:solidFill>
              <a:latin typeface="Verdana" pitchFamily="34" charset="0"/>
            </a:endParaRPr>
          </a:p>
        </p:txBody>
      </p:sp>
      <p:pic>
        <p:nvPicPr>
          <p:cNvPr id="6146" name="Picture 2" descr="C:\Users\stlane\Pictures\x Active Shooter\11a es.wikipedia.org.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60" t="25150" r="4168" b="10840"/>
          <a:stretch/>
        </p:blipFill>
        <p:spPr bwMode="auto">
          <a:xfrm>
            <a:off x="5562600" y="1981200"/>
            <a:ext cx="2859066" cy="684678"/>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stlane\Pictures\x Active Shooter\11b en.wikipedia.org.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692" t="30307" r="3255" b="21042"/>
          <a:stretch/>
        </p:blipFill>
        <p:spPr bwMode="auto">
          <a:xfrm>
            <a:off x="6504954" y="2819400"/>
            <a:ext cx="1916712" cy="751562"/>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stlane\Pictures\x Active Shooter\11d thespecialistsltd.com.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7878" b="15036"/>
          <a:stretch/>
        </p:blipFill>
        <p:spPr bwMode="auto">
          <a:xfrm>
            <a:off x="6504954" y="3819983"/>
            <a:ext cx="2044700" cy="660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507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Duration of Attack</a:t>
            </a:r>
          </a:p>
        </p:txBody>
      </p:sp>
      <p:sp>
        <p:nvSpPr>
          <p:cNvPr id="4099" name="Subtitle 2"/>
          <p:cNvSpPr>
            <a:spLocks noGrp="1"/>
          </p:cNvSpPr>
          <p:nvPr>
            <p:ph type="subTitle" idx="1"/>
          </p:nvPr>
        </p:nvSpPr>
        <p:spPr>
          <a:xfrm>
            <a:off x="609600" y="1477962"/>
            <a:ext cx="7924800" cy="3521075"/>
          </a:xfrm>
        </p:spPr>
        <p:txBody>
          <a:bodyPr/>
          <a:lstStyle/>
          <a:p>
            <a:pPr algn="l"/>
            <a:r>
              <a:rPr lang="en-US" dirty="0">
                <a:solidFill>
                  <a:schemeClr val="tx1"/>
                </a:solidFill>
              </a:rPr>
              <a:t>49% ended before </a:t>
            </a:r>
            <a:r>
              <a:rPr lang="en-US" dirty="0" smtClean="0">
                <a:solidFill>
                  <a:schemeClr val="tx1"/>
                </a:solidFill>
              </a:rPr>
              <a:t>law enforcement </a:t>
            </a:r>
            <a:r>
              <a:rPr lang="en-US" dirty="0">
                <a:solidFill>
                  <a:schemeClr val="tx1"/>
                </a:solidFill>
              </a:rPr>
              <a:t>arrived</a:t>
            </a:r>
          </a:p>
          <a:p>
            <a:pPr algn="l"/>
            <a:r>
              <a:rPr lang="en-US" dirty="0">
                <a:solidFill>
                  <a:schemeClr val="tx1"/>
                </a:solidFill>
              </a:rPr>
              <a:t>67% ended by suicide or leaving the scene</a:t>
            </a:r>
          </a:p>
          <a:p>
            <a:pPr algn="l"/>
            <a:r>
              <a:rPr lang="en-US" dirty="0" smtClean="0">
                <a:solidFill>
                  <a:schemeClr val="tx1"/>
                </a:solidFill>
              </a:rPr>
              <a:t>33% potential </a:t>
            </a:r>
            <a:r>
              <a:rPr lang="en-US" dirty="0">
                <a:solidFill>
                  <a:schemeClr val="tx1"/>
                </a:solidFill>
              </a:rPr>
              <a:t>victims stopped the shooter</a:t>
            </a:r>
            <a:r>
              <a:rPr lang="en-US" dirty="0" smtClean="0">
                <a:solidFill>
                  <a:schemeClr val="tx1"/>
                </a:solidFill>
              </a:rPr>
              <a:t>*</a:t>
            </a:r>
          </a:p>
          <a:p>
            <a:pPr algn="l"/>
            <a:endParaRPr lang="en-US" dirty="0">
              <a:solidFill>
                <a:schemeClr val="tx1"/>
              </a:solidFill>
            </a:endParaRPr>
          </a:p>
          <a:p>
            <a:pPr algn="l"/>
            <a:r>
              <a:rPr lang="en-US" dirty="0" smtClean="0">
                <a:solidFill>
                  <a:schemeClr val="tx1"/>
                </a:solidFill>
              </a:rPr>
              <a:t>Of 64 incidents analyzed, 44 were over in 5 minutes or less. Of these 44, 23 ended in 2 minutes or less.**</a:t>
            </a:r>
            <a:endParaRPr lang="en-US" dirty="0">
              <a:solidFill>
                <a:schemeClr val="tx1"/>
              </a:solidFill>
            </a:endParaRP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14</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PPT-143-01</a:t>
            </a:r>
            <a:endParaRPr lang="en-US" sz="1400" dirty="0" smtClean="0">
              <a:solidFill>
                <a:schemeClr val="bg1"/>
              </a:solidFill>
              <a:latin typeface="Verdana"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590" y="5168498"/>
            <a:ext cx="80772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3715" y="5578723"/>
            <a:ext cx="58229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0540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Preparedness</a:t>
            </a:r>
          </a:p>
        </p:txBody>
      </p:sp>
      <p:sp>
        <p:nvSpPr>
          <p:cNvPr id="4099" name="Subtitle 2"/>
          <p:cNvSpPr>
            <a:spLocks noGrp="1"/>
          </p:cNvSpPr>
          <p:nvPr>
            <p:ph type="subTitle" idx="1"/>
          </p:nvPr>
        </p:nvSpPr>
        <p:spPr>
          <a:xfrm>
            <a:off x="609600" y="1156595"/>
            <a:ext cx="5715000" cy="4876800"/>
          </a:xfrm>
        </p:spPr>
        <p:txBody>
          <a:bodyPr/>
          <a:lstStyle/>
          <a:p>
            <a:pPr marL="342900" indent="-342900" algn="l">
              <a:buFont typeface="Arial" panose="020B0604020202020204" pitchFamily="34" charset="0"/>
              <a:buChar char="•"/>
            </a:pPr>
            <a:r>
              <a:rPr lang="en-US" dirty="0">
                <a:solidFill>
                  <a:schemeClr val="tx1"/>
                </a:solidFill>
              </a:rPr>
              <a:t>Perform a security survey of your facility.</a:t>
            </a:r>
          </a:p>
          <a:p>
            <a:pPr marL="342900" indent="-342900" algn="l">
              <a:buFont typeface="Arial" panose="020B0604020202020204" pitchFamily="34" charset="0"/>
              <a:buChar char="•"/>
            </a:pPr>
            <a:r>
              <a:rPr lang="en-US" dirty="0">
                <a:solidFill>
                  <a:schemeClr val="tx1"/>
                </a:solidFill>
              </a:rPr>
              <a:t>Determine strong points which can be used to your advantage.</a:t>
            </a:r>
          </a:p>
          <a:p>
            <a:pPr marL="342900" indent="-342900" algn="l">
              <a:buFont typeface="Arial" panose="020B0604020202020204" pitchFamily="34" charset="0"/>
              <a:buChar char="•"/>
            </a:pPr>
            <a:r>
              <a:rPr lang="en-US" dirty="0">
                <a:solidFill>
                  <a:schemeClr val="tx1"/>
                </a:solidFill>
              </a:rPr>
              <a:t>Develop an Emergency Action Plan.</a:t>
            </a:r>
          </a:p>
          <a:p>
            <a:pPr marL="342900" indent="-342900" algn="l">
              <a:buFont typeface="Arial" panose="020B0604020202020204" pitchFamily="34" charset="0"/>
              <a:buChar char="•"/>
            </a:pPr>
            <a:r>
              <a:rPr lang="en-US" dirty="0">
                <a:solidFill>
                  <a:schemeClr val="tx1"/>
                </a:solidFill>
              </a:rPr>
              <a:t>Conduct training.</a:t>
            </a:r>
          </a:p>
          <a:p>
            <a:pPr marL="342900" indent="-342900" algn="l">
              <a:buFont typeface="Arial" panose="020B0604020202020204" pitchFamily="34" charset="0"/>
              <a:buChar char="•"/>
            </a:pPr>
            <a:r>
              <a:rPr lang="en-US" dirty="0">
                <a:solidFill>
                  <a:schemeClr val="tx1"/>
                </a:solidFill>
              </a:rPr>
              <a:t>Recognize indicators of potential workplace violence.</a:t>
            </a:r>
          </a:p>
          <a:p>
            <a:pPr marL="342900" indent="-342900" algn="l">
              <a:buFont typeface="Arial" panose="020B0604020202020204" pitchFamily="34" charset="0"/>
              <a:buChar char="•"/>
            </a:pPr>
            <a:r>
              <a:rPr lang="en-US" dirty="0">
                <a:solidFill>
                  <a:schemeClr val="tx1"/>
                </a:solidFill>
              </a:rPr>
              <a:t>Keep updated on situations which may parallel your agency (are you a target?)</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15</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PPT-143-01</a:t>
            </a:r>
            <a:endParaRPr lang="en-US" sz="1400" dirty="0" smtClean="0">
              <a:solidFill>
                <a:schemeClr val="bg1"/>
              </a:solidFill>
              <a:latin typeface="Verdana" pitchFamily="34" charset="0"/>
            </a:endParaRPr>
          </a:p>
        </p:txBody>
      </p:sp>
      <p:pic>
        <p:nvPicPr>
          <p:cNvPr id="1026" name="Picture 2" descr="C:\Users\stlane\Pictures\x Active Shooter\em plng are u prep.jpg"/>
          <p:cNvPicPr>
            <a:picLocks noChangeAspect="1" noChangeArrowheads="1"/>
          </p:cNvPicPr>
          <p:nvPr/>
        </p:nvPicPr>
        <p:blipFill rotWithShape="1">
          <a:blip r:embed="rId3">
            <a:extLst>
              <a:ext uri="{28A0092B-C50C-407E-A947-70E740481C1C}">
                <a14:useLocalDpi xmlns:a14="http://schemas.microsoft.com/office/drawing/2010/main" val="0"/>
              </a:ext>
            </a:extLst>
          </a:blip>
          <a:srcRect l="11105" r="8676"/>
          <a:stretch/>
        </p:blipFill>
        <p:spPr bwMode="auto">
          <a:xfrm>
            <a:off x="6654243" y="3733800"/>
            <a:ext cx="2020031" cy="2266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595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Emergency Action Plan</a:t>
            </a:r>
          </a:p>
        </p:txBody>
      </p:sp>
      <p:sp>
        <p:nvSpPr>
          <p:cNvPr id="4099" name="Subtitle 2"/>
          <p:cNvSpPr>
            <a:spLocks noGrp="1"/>
          </p:cNvSpPr>
          <p:nvPr>
            <p:ph type="subTitle" idx="1"/>
          </p:nvPr>
        </p:nvSpPr>
        <p:spPr>
          <a:xfrm>
            <a:off x="304800" y="1219200"/>
            <a:ext cx="4114800" cy="4876800"/>
          </a:xfrm>
        </p:spPr>
        <p:txBody>
          <a:bodyPr/>
          <a:lstStyle/>
          <a:p>
            <a:pPr algn="l"/>
            <a:r>
              <a:rPr lang="en-US" dirty="0">
                <a:solidFill>
                  <a:schemeClr val="tx1"/>
                </a:solidFill>
              </a:rPr>
              <a:t>Get </a:t>
            </a:r>
            <a:r>
              <a:rPr lang="en-US" dirty="0" smtClean="0">
                <a:solidFill>
                  <a:schemeClr val="tx1"/>
                </a:solidFill>
              </a:rPr>
              <a:t>Plan input </a:t>
            </a:r>
            <a:r>
              <a:rPr lang="en-US" dirty="0">
                <a:solidFill>
                  <a:schemeClr val="tx1"/>
                </a:solidFill>
              </a:rPr>
              <a:t>from</a:t>
            </a:r>
            <a:r>
              <a:rPr lang="en-US" dirty="0" smtClean="0">
                <a:solidFill>
                  <a:schemeClr val="tx1"/>
                </a:solidFill>
              </a:rPr>
              <a:t>:</a:t>
            </a:r>
          </a:p>
          <a:p>
            <a:pPr algn="l"/>
            <a:endParaRPr lang="en-US" dirty="0">
              <a:solidFill>
                <a:schemeClr val="tx1"/>
              </a:solidFill>
            </a:endParaRPr>
          </a:p>
          <a:p>
            <a:pPr marL="342900" indent="-342900" algn="l">
              <a:buFont typeface="Arial" panose="020B0604020202020204" pitchFamily="34" charset="0"/>
              <a:buChar char="•"/>
            </a:pPr>
            <a:r>
              <a:rPr lang="en-US" dirty="0">
                <a:solidFill>
                  <a:schemeClr val="tx1"/>
                </a:solidFill>
              </a:rPr>
              <a:t>Human resources </a:t>
            </a:r>
            <a:r>
              <a:rPr lang="en-US" dirty="0" smtClean="0">
                <a:solidFill>
                  <a:schemeClr val="tx1"/>
                </a:solidFill>
              </a:rPr>
              <a:t>department</a:t>
            </a:r>
            <a:endParaRPr lang="en-US" dirty="0">
              <a:solidFill>
                <a:schemeClr val="tx1"/>
              </a:solidFill>
            </a:endParaRPr>
          </a:p>
          <a:p>
            <a:pPr marL="342900" indent="-342900" algn="l">
              <a:buFont typeface="Arial" panose="020B0604020202020204" pitchFamily="34" charset="0"/>
              <a:buChar char="•"/>
            </a:pPr>
            <a:r>
              <a:rPr lang="en-US" dirty="0">
                <a:solidFill>
                  <a:schemeClr val="tx1"/>
                </a:solidFill>
              </a:rPr>
              <a:t>Training </a:t>
            </a:r>
            <a:r>
              <a:rPr lang="en-US" dirty="0" smtClean="0">
                <a:solidFill>
                  <a:schemeClr val="tx1"/>
                </a:solidFill>
              </a:rPr>
              <a:t>department</a:t>
            </a:r>
            <a:endParaRPr lang="en-US" dirty="0">
              <a:solidFill>
                <a:schemeClr val="tx1"/>
              </a:solidFill>
            </a:endParaRPr>
          </a:p>
          <a:p>
            <a:pPr marL="342900" indent="-342900" algn="l">
              <a:buFont typeface="Arial" panose="020B0604020202020204" pitchFamily="34" charset="0"/>
              <a:buChar char="•"/>
            </a:pPr>
            <a:r>
              <a:rPr lang="en-US" dirty="0">
                <a:solidFill>
                  <a:schemeClr val="tx1"/>
                </a:solidFill>
              </a:rPr>
              <a:t>Facility </a:t>
            </a:r>
            <a:r>
              <a:rPr lang="en-US" dirty="0" smtClean="0">
                <a:solidFill>
                  <a:schemeClr val="tx1"/>
                </a:solidFill>
              </a:rPr>
              <a:t>owners/operators</a:t>
            </a:r>
            <a:endParaRPr lang="en-US" dirty="0">
              <a:solidFill>
                <a:schemeClr val="tx1"/>
              </a:solidFill>
            </a:endParaRPr>
          </a:p>
          <a:p>
            <a:pPr marL="342900" indent="-342900" algn="l">
              <a:buFont typeface="Arial" panose="020B0604020202020204" pitchFamily="34" charset="0"/>
              <a:buChar char="•"/>
            </a:pPr>
            <a:r>
              <a:rPr lang="en-US" dirty="0">
                <a:solidFill>
                  <a:schemeClr val="tx1"/>
                </a:solidFill>
              </a:rPr>
              <a:t>Property </a:t>
            </a:r>
            <a:r>
              <a:rPr lang="en-US" dirty="0" smtClean="0">
                <a:solidFill>
                  <a:schemeClr val="tx1"/>
                </a:solidFill>
              </a:rPr>
              <a:t>manager</a:t>
            </a:r>
            <a:endParaRPr lang="en-US" dirty="0">
              <a:solidFill>
                <a:schemeClr val="tx1"/>
              </a:solidFill>
            </a:endParaRPr>
          </a:p>
          <a:p>
            <a:pPr marL="342900" indent="-342900" algn="l">
              <a:buFont typeface="Arial" panose="020B0604020202020204" pitchFamily="34" charset="0"/>
              <a:buChar char="•"/>
            </a:pPr>
            <a:r>
              <a:rPr lang="en-US" dirty="0">
                <a:solidFill>
                  <a:schemeClr val="tx1"/>
                </a:solidFill>
              </a:rPr>
              <a:t>Local law enforcement and emergency </a:t>
            </a:r>
            <a:r>
              <a:rPr lang="en-US" dirty="0" smtClean="0">
                <a:solidFill>
                  <a:schemeClr val="tx1"/>
                </a:solidFill>
              </a:rPr>
              <a:t>responders</a:t>
            </a:r>
            <a:endParaRPr lang="en-US" dirty="0">
              <a:solidFill>
                <a:schemeClr val="tx1"/>
              </a:solidFill>
            </a:endParaRP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16</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PPT-143-01</a:t>
            </a:r>
            <a:endParaRPr lang="en-US" sz="1400" dirty="0" smtClean="0">
              <a:solidFill>
                <a:schemeClr val="bg1"/>
              </a:solidFill>
              <a:latin typeface="Verdana" pitchFamily="34" charset="0"/>
            </a:endParaRPr>
          </a:p>
        </p:txBody>
      </p:sp>
      <p:pic>
        <p:nvPicPr>
          <p:cNvPr id="14338" name="Picture 2" descr="C:\Users\stlane\Pictures\x Active Shooter\14c yeswecoupon.co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0084" y="1219200"/>
            <a:ext cx="2311400" cy="1733550"/>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stlane\Pictures\x Active Shooter\14b candostreet.co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2819400"/>
            <a:ext cx="1849582" cy="226060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C:\Users\stlane\Pictures\x Active Shooter\14a dlsii.com.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6575" r="11575" b="22140"/>
          <a:stretch/>
        </p:blipFill>
        <p:spPr bwMode="auto">
          <a:xfrm>
            <a:off x="6324600" y="3949700"/>
            <a:ext cx="2342368" cy="1962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483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Emergency Action Plan</a:t>
            </a:r>
          </a:p>
        </p:txBody>
      </p:sp>
      <p:sp>
        <p:nvSpPr>
          <p:cNvPr id="4099" name="Subtitle 2"/>
          <p:cNvSpPr>
            <a:spLocks noGrp="1"/>
          </p:cNvSpPr>
          <p:nvPr>
            <p:ph type="subTitle" idx="1"/>
          </p:nvPr>
        </p:nvSpPr>
        <p:spPr>
          <a:xfrm>
            <a:off x="457200" y="1209674"/>
            <a:ext cx="5029200" cy="4962525"/>
          </a:xfrm>
        </p:spPr>
        <p:txBody>
          <a:bodyPr/>
          <a:lstStyle/>
          <a:p>
            <a:pPr algn="l"/>
            <a:r>
              <a:rPr lang="en-US" dirty="0" smtClean="0">
                <a:solidFill>
                  <a:schemeClr val="tx1"/>
                </a:solidFill>
              </a:rPr>
              <a:t>Include valuable information in your plan:</a:t>
            </a:r>
          </a:p>
          <a:p>
            <a:pPr algn="l"/>
            <a:endParaRPr lang="en-US" dirty="0" smtClean="0">
              <a:solidFill>
                <a:schemeClr val="tx1"/>
              </a:solidFill>
            </a:endParaRPr>
          </a:p>
          <a:p>
            <a:pPr marL="342900" indent="-342900" algn="l">
              <a:buFont typeface="Arial" panose="020B0604020202020204" pitchFamily="34" charset="0"/>
              <a:buChar char="•"/>
            </a:pPr>
            <a:r>
              <a:rPr lang="en-US" dirty="0" smtClean="0">
                <a:solidFill>
                  <a:schemeClr val="tx1"/>
                </a:solidFill>
              </a:rPr>
              <a:t>An </a:t>
            </a:r>
            <a:r>
              <a:rPr lang="en-US" dirty="0">
                <a:solidFill>
                  <a:schemeClr val="tx1"/>
                </a:solidFill>
              </a:rPr>
              <a:t>emergency notification system to alert various parties of an emergency</a:t>
            </a:r>
          </a:p>
          <a:p>
            <a:pPr marL="342900" indent="-342900" algn="l">
              <a:buFont typeface="Arial" panose="020B0604020202020204" pitchFamily="34" charset="0"/>
              <a:buChar char="•"/>
            </a:pPr>
            <a:r>
              <a:rPr lang="en-US" dirty="0">
                <a:solidFill>
                  <a:schemeClr val="tx1"/>
                </a:solidFill>
              </a:rPr>
              <a:t>Safe havens at your </a:t>
            </a:r>
            <a:r>
              <a:rPr lang="en-US" dirty="0" smtClean="0">
                <a:solidFill>
                  <a:schemeClr val="tx1"/>
                </a:solidFill>
              </a:rPr>
              <a:t>facility</a:t>
            </a:r>
          </a:p>
          <a:p>
            <a:pPr marL="342900" indent="-342900" algn="l">
              <a:buFont typeface="Arial" panose="020B0604020202020204" pitchFamily="34" charset="0"/>
              <a:buChar char="•"/>
            </a:pPr>
            <a:r>
              <a:rPr lang="en-US" dirty="0" smtClean="0">
                <a:solidFill>
                  <a:schemeClr val="tx1"/>
                </a:solidFill>
              </a:rPr>
              <a:t>Location of exits</a:t>
            </a:r>
          </a:p>
          <a:p>
            <a:pPr marL="342900" indent="-342900" algn="l">
              <a:buFont typeface="Arial" panose="020B0604020202020204" pitchFamily="34" charset="0"/>
              <a:buChar char="•"/>
            </a:pPr>
            <a:r>
              <a:rPr lang="en-US" dirty="0" smtClean="0">
                <a:solidFill>
                  <a:schemeClr val="tx1"/>
                </a:solidFill>
              </a:rPr>
              <a:t>Safe destinations once your staff has evacuated</a:t>
            </a:r>
          </a:p>
          <a:p>
            <a:pPr marL="342900" indent="-342900" algn="l">
              <a:buFont typeface="Arial" panose="020B0604020202020204" pitchFamily="34" charset="0"/>
              <a:buChar char="•"/>
            </a:pPr>
            <a:r>
              <a:rPr lang="en-US" dirty="0">
                <a:solidFill>
                  <a:schemeClr val="tx1"/>
                </a:solidFill>
              </a:rPr>
              <a:t>Local area </a:t>
            </a:r>
            <a:r>
              <a:rPr lang="en-US" dirty="0" smtClean="0">
                <a:solidFill>
                  <a:schemeClr val="tx1"/>
                </a:solidFill>
              </a:rPr>
              <a:t>hospitals</a:t>
            </a:r>
            <a:endParaRPr lang="en-US" dirty="0">
              <a:solidFill>
                <a:schemeClr val="tx1"/>
              </a:solidFill>
            </a:endParaRP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17</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PPT-143-01</a:t>
            </a:r>
            <a:endParaRPr lang="en-US" sz="1400" dirty="0" smtClean="0">
              <a:solidFill>
                <a:schemeClr val="bg1"/>
              </a:solidFill>
              <a:latin typeface="Verdana" pitchFamily="34" charset="0"/>
            </a:endParaRPr>
          </a:p>
        </p:txBody>
      </p:sp>
      <p:pic>
        <p:nvPicPr>
          <p:cNvPr id="8194" name="Picture 2" descr="C:\Users\stlane\Pictures\x Active Shooter\15 yumpu.co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447800"/>
            <a:ext cx="3400425" cy="440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9729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Plan Components</a:t>
            </a:r>
          </a:p>
        </p:txBody>
      </p:sp>
      <p:sp>
        <p:nvSpPr>
          <p:cNvPr id="4099" name="Subtitle 2"/>
          <p:cNvSpPr>
            <a:spLocks noGrp="1"/>
          </p:cNvSpPr>
          <p:nvPr>
            <p:ph type="subTitle" idx="1"/>
          </p:nvPr>
        </p:nvSpPr>
        <p:spPr>
          <a:xfrm>
            <a:off x="609600" y="1295400"/>
            <a:ext cx="5181600" cy="4876800"/>
          </a:xfrm>
        </p:spPr>
        <p:txBody>
          <a:bodyPr/>
          <a:lstStyle/>
          <a:p>
            <a:pPr marL="342900" indent="-342900" algn="l">
              <a:buFont typeface="Arial" panose="020B0604020202020204" pitchFamily="34" charset="0"/>
              <a:buChar char="•"/>
            </a:pPr>
            <a:r>
              <a:rPr lang="en-US" dirty="0">
                <a:solidFill>
                  <a:schemeClr val="tx1"/>
                </a:solidFill>
              </a:rPr>
              <a:t>A preferred method for reporting different types of emergencies</a:t>
            </a:r>
          </a:p>
          <a:p>
            <a:pPr marL="342900" indent="-342900" algn="l">
              <a:buFont typeface="Arial" panose="020B0604020202020204" pitchFamily="34" charset="0"/>
              <a:buChar char="•"/>
            </a:pPr>
            <a:r>
              <a:rPr lang="en-US" dirty="0">
                <a:solidFill>
                  <a:schemeClr val="tx1"/>
                </a:solidFill>
              </a:rPr>
              <a:t>An evacuation policy and procedure</a:t>
            </a:r>
          </a:p>
          <a:p>
            <a:pPr marL="342900" indent="-342900" algn="l">
              <a:buFont typeface="Arial" panose="020B0604020202020204" pitchFamily="34" charset="0"/>
              <a:buChar char="•"/>
            </a:pPr>
            <a:r>
              <a:rPr lang="en-US" dirty="0">
                <a:solidFill>
                  <a:schemeClr val="tx1"/>
                </a:solidFill>
              </a:rPr>
              <a:t>Emergency escape procedures and route assignments</a:t>
            </a:r>
          </a:p>
          <a:p>
            <a:pPr marL="342900" indent="-342900" algn="l">
              <a:buFont typeface="Arial" panose="020B0604020202020204" pitchFamily="34" charset="0"/>
              <a:buChar char="•"/>
            </a:pPr>
            <a:r>
              <a:rPr lang="en-US" dirty="0">
                <a:solidFill>
                  <a:schemeClr val="tx1"/>
                </a:solidFill>
              </a:rPr>
              <a:t>Contact information for individuals during an </a:t>
            </a:r>
            <a:r>
              <a:rPr lang="en-US" dirty="0" smtClean="0">
                <a:solidFill>
                  <a:schemeClr val="tx1"/>
                </a:solidFill>
              </a:rPr>
              <a:t>event (should remote facilities also be a target)</a:t>
            </a:r>
            <a:endParaRPr lang="en-US" dirty="0">
              <a:solidFill>
                <a:schemeClr val="tx1"/>
              </a:solidFill>
            </a:endParaRP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18</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PPT-143-01</a:t>
            </a:r>
            <a:endParaRPr lang="en-US" sz="1400" dirty="0" smtClean="0">
              <a:solidFill>
                <a:schemeClr val="bg1"/>
              </a:solidFill>
              <a:latin typeface="Verdana" pitchFamily="34" charset="0"/>
            </a:endParaRPr>
          </a:p>
        </p:txBody>
      </p:sp>
      <p:pic>
        <p:nvPicPr>
          <p:cNvPr id="1026" name="Picture 2" descr="C:\Users\stlane\Pictures\x Active Shooter\16 emedco.com.jpg"/>
          <p:cNvPicPr>
            <a:picLocks noChangeAspect="1" noChangeArrowheads="1"/>
          </p:cNvPicPr>
          <p:nvPr/>
        </p:nvPicPr>
        <p:blipFill rotWithShape="1">
          <a:blip r:embed="rId3">
            <a:extLst>
              <a:ext uri="{28A0092B-C50C-407E-A947-70E740481C1C}">
                <a14:useLocalDpi xmlns:a14="http://schemas.microsoft.com/office/drawing/2010/main" val="0"/>
              </a:ext>
            </a:extLst>
          </a:blip>
          <a:srcRect t="11398" b="11133"/>
          <a:stretch/>
        </p:blipFill>
        <p:spPr bwMode="auto">
          <a:xfrm>
            <a:off x="5533523" y="2133600"/>
            <a:ext cx="295084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6506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Meet Everyone’s Needs</a:t>
            </a:r>
          </a:p>
        </p:txBody>
      </p:sp>
      <p:sp>
        <p:nvSpPr>
          <p:cNvPr id="4099" name="Subtitle 2"/>
          <p:cNvSpPr>
            <a:spLocks noGrp="1"/>
          </p:cNvSpPr>
          <p:nvPr>
            <p:ph type="subTitle" idx="1"/>
          </p:nvPr>
        </p:nvSpPr>
        <p:spPr>
          <a:xfrm>
            <a:off x="609600" y="1295400"/>
            <a:ext cx="7924800" cy="4800600"/>
          </a:xfrm>
        </p:spPr>
        <p:txBody>
          <a:bodyPr/>
          <a:lstStyle/>
          <a:p>
            <a:pPr algn="l"/>
            <a:r>
              <a:rPr lang="en-US" dirty="0">
                <a:solidFill>
                  <a:schemeClr val="tx1"/>
                </a:solidFill>
              </a:rPr>
              <a:t>Ensure that plans </a:t>
            </a:r>
            <a:r>
              <a:rPr lang="en-US" dirty="0" smtClean="0">
                <a:solidFill>
                  <a:schemeClr val="tx1"/>
                </a:solidFill>
              </a:rPr>
              <a:t>provide </a:t>
            </a:r>
            <a:r>
              <a:rPr lang="en-US" dirty="0">
                <a:solidFill>
                  <a:schemeClr val="tx1"/>
                </a:solidFill>
              </a:rPr>
              <a:t>for functional </a:t>
            </a:r>
            <a:r>
              <a:rPr lang="en-US" dirty="0" smtClean="0">
                <a:solidFill>
                  <a:schemeClr val="tx1"/>
                </a:solidFill>
              </a:rPr>
              <a:t>needs of your staff:</a:t>
            </a:r>
          </a:p>
          <a:p>
            <a:pPr algn="l"/>
            <a:endParaRPr lang="en-US" dirty="0">
              <a:solidFill>
                <a:schemeClr val="tx1"/>
              </a:solidFill>
            </a:endParaRPr>
          </a:p>
          <a:p>
            <a:pPr marL="342900" indent="-342900" algn="l">
              <a:buFont typeface="Arial" panose="020B0604020202020204" pitchFamily="34" charset="0"/>
              <a:buChar char="•"/>
            </a:pPr>
            <a:r>
              <a:rPr lang="en-US" dirty="0">
                <a:solidFill>
                  <a:schemeClr val="tx1"/>
                </a:solidFill>
              </a:rPr>
              <a:t>Hearing or </a:t>
            </a:r>
            <a:r>
              <a:rPr lang="en-US" dirty="0" smtClean="0">
                <a:solidFill>
                  <a:schemeClr val="tx1"/>
                </a:solidFill>
              </a:rPr>
              <a:t>sight-impaired</a:t>
            </a:r>
            <a:endParaRPr lang="en-US" dirty="0">
              <a:solidFill>
                <a:schemeClr val="tx1"/>
              </a:solidFill>
            </a:endParaRPr>
          </a:p>
          <a:p>
            <a:pPr marL="342900" indent="-342900" algn="l">
              <a:buFont typeface="Arial" panose="020B0604020202020204" pitchFamily="34" charset="0"/>
              <a:buChar char="•"/>
            </a:pPr>
            <a:r>
              <a:rPr lang="en-US" dirty="0" smtClean="0">
                <a:solidFill>
                  <a:schemeClr val="tx1"/>
                </a:solidFill>
              </a:rPr>
              <a:t>Mobility-impaired</a:t>
            </a:r>
            <a:endParaRPr lang="en-US" dirty="0">
              <a:solidFill>
                <a:schemeClr val="tx1"/>
              </a:solidFill>
            </a:endParaRPr>
          </a:p>
          <a:p>
            <a:pPr marL="342900" indent="-342900" algn="l">
              <a:buFont typeface="Arial" panose="020B0604020202020204" pitchFamily="34" charset="0"/>
              <a:buChar char="•"/>
            </a:pPr>
            <a:r>
              <a:rPr lang="en-US" dirty="0">
                <a:solidFill>
                  <a:schemeClr val="tx1"/>
                </a:solidFill>
              </a:rPr>
              <a:t>Limited or no English </a:t>
            </a:r>
            <a:r>
              <a:rPr lang="en-US" dirty="0" smtClean="0">
                <a:solidFill>
                  <a:schemeClr val="tx1"/>
                </a:solidFill>
              </a:rPr>
              <a:t>                        proficiency</a:t>
            </a:r>
            <a:endParaRPr lang="en-US" dirty="0">
              <a:solidFill>
                <a:schemeClr val="tx1"/>
              </a:solidFill>
            </a:endParaRPr>
          </a:p>
          <a:p>
            <a:pPr marL="342900" indent="-342900" algn="l">
              <a:buFont typeface="Arial" panose="020B0604020202020204" pitchFamily="34" charset="0"/>
              <a:buChar char="•"/>
            </a:pPr>
            <a:r>
              <a:rPr lang="en-US" dirty="0">
                <a:solidFill>
                  <a:schemeClr val="tx1"/>
                </a:solidFill>
              </a:rPr>
              <a:t>Building should be handicap-accessible per </a:t>
            </a:r>
            <a:r>
              <a:rPr lang="en-US" dirty="0" smtClean="0">
                <a:solidFill>
                  <a:schemeClr val="tx1"/>
                </a:solidFill>
              </a:rPr>
              <a:t>ADA</a:t>
            </a:r>
          </a:p>
          <a:p>
            <a:pPr marL="342900" indent="-342900" algn="l">
              <a:buFont typeface="Wingdings" panose="05000000000000000000" pitchFamily="2" charset="2"/>
              <a:buChar char="§"/>
            </a:pPr>
            <a:endParaRPr lang="en-US" dirty="0">
              <a:solidFill>
                <a:schemeClr val="tx1"/>
              </a:solidFill>
            </a:endParaRPr>
          </a:p>
          <a:p>
            <a:pPr algn="l"/>
            <a:r>
              <a:rPr lang="en-US" dirty="0" smtClean="0">
                <a:solidFill>
                  <a:schemeClr val="tx1"/>
                </a:solidFill>
              </a:rPr>
              <a:t>Assign assist personnel to those who require it the same as you do for a fire evacuation.</a:t>
            </a:r>
            <a:endParaRPr lang="en-US" dirty="0">
              <a:solidFill>
                <a:schemeClr val="tx1"/>
              </a:solidFill>
            </a:endParaRP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19</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PPT-143-01</a:t>
            </a:r>
            <a:endParaRPr lang="en-US" sz="1400" dirty="0" smtClean="0">
              <a:solidFill>
                <a:schemeClr val="bg1"/>
              </a:solidFill>
              <a:latin typeface="Verdana" pitchFamily="34" charset="0"/>
            </a:endParaRPr>
          </a:p>
        </p:txBody>
      </p:sp>
      <p:pic>
        <p:nvPicPr>
          <p:cNvPr id="2050" name="Picture 2" descr="C:\Users\stlane\Pictures\x Active Shooter\17a mobilityaids.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2327884"/>
            <a:ext cx="1386938" cy="181927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Users\stlane\Pictures\x Active Shooter\17b medimoon.com.jpg"/>
          <p:cNvPicPr>
            <a:picLocks noChangeAspect="1" noChangeArrowheads="1"/>
          </p:cNvPicPr>
          <p:nvPr/>
        </p:nvPicPr>
        <p:blipFill rotWithShape="1">
          <a:blip r:embed="rId4">
            <a:extLst>
              <a:ext uri="{28A0092B-C50C-407E-A947-70E740481C1C}">
                <a14:useLocalDpi xmlns:a14="http://schemas.microsoft.com/office/drawing/2010/main" val="0"/>
              </a:ext>
            </a:extLst>
          </a:blip>
          <a:srcRect l="13366" t="12591" r="9139" b="7096"/>
          <a:stretch/>
        </p:blipFill>
        <p:spPr bwMode="auto">
          <a:xfrm>
            <a:off x="5181600" y="2362200"/>
            <a:ext cx="1722329" cy="1784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669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Topics</a:t>
            </a:r>
          </a:p>
        </p:txBody>
      </p:sp>
      <p:sp>
        <p:nvSpPr>
          <p:cNvPr id="4099" name="Subtitle 2"/>
          <p:cNvSpPr>
            <a:spLocks noGrp="1"/>
          </p:cNvSpPr>
          <p:nvPr>
            <p:ph type="subTitle" idx="1"/>
          </p:nvPr>
        </p:nvSpPr>
        <p:spPr>
          <a:xfrm>
            <a:off x="609600" y="1447800"/>
            <a:ext cx="7924800" cy="4419600"/>
          </a:xfrm>
        </p:spPr>
        <p:txBody>
          <a:bodyPr/>
          <a:lstStyle/>
          <a:p>
            <a:pPr marL="342900" indent="-342900" algn="l">
              <a:buFont typeface="Arial" panose="020B0604020202020204" pitchFamily="34" charset="0"/>
              <a:buChar char="•"/>
            </a:pPr>
            <a:r>
              <a:rPr lang="en-US" dirty="0" smtClean="0">
                <a:solidFill>
                  <a:schemeClr val="tx1"/>
                </a:solidFill>
              </a:rPr>
              <a:t>Profile of potential Active Shooter</a:t>
            </a:r>
          </a:p>
          <a:p>
            <a:pPr marL="342900" indent="-342900" algn="l">
              <a:buFont typeface="Arial" panose="020B0604020202020204" pitchFamily="34" charset="0"/>
              <a:buChar char="•"/>
            </a:pPr>
            <a:r>
              <a:rPr lang="en-US" dirty="0" smtClean="0">
                <a:solidFill>
                  <a:schemeClr val="tx1"/>
                </a:solidFill>
              </a:rPr>
              <a:t>Preventing </a:t>
            </a:r>
            <a:r>
              <a:rPr lang="en-US" dirty="0">
                <a:solidFill>
                  <a:schemeClr val="tx1"/>
                </a:solidFill>
              </a:rPr>
              <a:t>and preparing for active shooter </a:t>
            </a:r>
            <a:r>
              <a:rPr lang="en-US" dirty="0" smtClean="0">
                <a:solidFill>
                  <a:schemeClr val="tx1"/>
                </a:solidFill>
              </a:rPr>
              <a:t>incidents</a:t>
            </a:r>
          </a:p>
          <a:p>
            <a:pPr marL="342900" indent="-342900" algn="l">
              <a:buFont typeface="Arial" panose="020B0604020202020204" pitchFamily="34" charset="0"/>
              <a:buChar char="•"/>
            </a:pPr>
            <a:r>
              <a:rPr lang="en-US" dirty="0" smtClean="0">
                <a:solidFill>
                  <a:schemeClr val="tx1"/>
                </a:solidFill>
              </a:rPr>
              <a:t>Facility survey for protective actions</a:t>
            </a:r>
          </a:p>
          <a:p>
            <a:pPr marL="342900" indent="-342900" algn="l">
              <a:buFont typeface="Arial" panose="020B0604020202020204" pitchFamily="34" charset="0"/>
              <a:buChar char="•"/>
            </a:pPr>
            <a:r>
              <a:rPr lang="en-US" dirty="0">
                <a:solidFill>
                  <a:schemeClr val="tx1"/>
                </a:solidFill>
              </a:rPr>
              <a:t>Potential violence </a:t>
            </a:r>
            <a:r>
              <a:rPr lang="en-US" dirty="0" smtClean="0">
                <a:solidFill>
                  <a:schemeClr val="tx1"/>
                </a:solidFill>
              </a:rPr>
              <a:t>indicators</a:t>
            </a:r>
            <a:endParaRPr lang="en-US" dirty="0">
              <a:solidFill>
                <a:schemeClr val="tx1"/>
              </a:solidFill>
            </a:endParaRPr>
          </a:p>
          <a:p>
            <a:pPr marL="342900" indent="-342900" algn="l">
              <a:buFont typeface="Arial" panose="020B0604020202020204" pitchFamily="34" charset="0"/>
              <a:buChar char="•"/>
            </a:pPr>
            <a:r>
              <a:rPr lang="en-US" dirty="0">
                <a:solidFill>
                  <a:schemeClr val="tx1"/>
                </a:solidFill>
              </a:rPr>
              <a:t>Emergency Response Planning and </a:t>
            </a:r>
            <a:r>
              <a:rPr lang="en-US" dirty="0" smtClean="0">
                <a:solidFill>
                  <a:schemeClr val="tx1"/>
                </a:solidFill>
              </a:rPr>
              <a:t>Training</a:t>
            </a:r>
          </a:p>
          <a:p>
            <a:pPr marL="342900" indent="-342900" algn="l">
              <a:buFont typeface="Arial" panose="020B0604020202020204" pitchFamily="34" charset="0"/>
              <a:buChar char="•"/>
            </a:pPr>
            <a:r>
              <a:rPr lang="en-US" dirty="0" smtClean="0">
                <a:solidFill>
                  <a:schemeClr val="tx1"/>
                </a:solidFill>
              </a:rPr>
              <a:t>Your actions </a:t>
            </a:r>
            <a:r>
              <a:rPr lang="en-US" dirty="0">
                <a:solidFill>
                  <a:schemeClr val="tx1"/>
                </a:solidFill>
              </a:rPr>
              <a:t>when confronted </a:t>
            </a:r>
            <a:r>
              <a:rPr lang="en-US" dirty="0" smtClean="0">
                <a:solidFill>
                  <a:schemeClr val="tx1"/>
                </a:solidFill>
              </a:rPr>
              <a:t>by an </a:t>
            </a:r>
            <a:r>
              <a:rPr lang="en-US" dirty="0">
                <a:solidFill>
                  <a:schemeClr val="tx1"/>
                </a:solidFill>
              </a:rPr>
              <a:t>Active Shooter</a:t>
            </a:r>
          </a:p>
          <a:p>
            <a:pPr marL="342900" indent="-342900" algn="l">
              <a:buFont typeface="Arial" panose="020B0604020202020204" pitchFamily="34" charset="0"/>
              <a:buChar char="•"/>
            </a:pPr>
            <a:r>
              <a:rPr lang="en-US" dirty="0">
                <a:solidFill>
                  <a:schemeClr val="tx1"/>
                </a:solidFill>
              </a:rPr>
              <a:t>Law </a:t>
            </a:r>
            <a:r>
              <a:rPr lang="en-US" dirty="0" smtClean="0">
                <a:solidFill>
                  <a:schemeClr val="tx1"/>
                </a:solidFill>
              </a:rPr>
              <a:t>Enforcement actions</a:t>
            </a:r>
          </a:p>
          <a:p>
            <a:pPr marL="342900" indent="-342900" algn="l">
              <a:buFont typeface="Arial" panose="020B0604020202020204" pitchFamily="34" charset="0"/>
              <a:buChar char="•"/>
            </a:pPr>
            <a:r>
              <a:rPr lang="en-US" dirty="0" smtClean="0">
                <a:solidFill>
                  <a:schemeClr val="tx1"/>
                </a:solidFill>
              </a:rPr>
              <a:t>Post-Event Actions</a:t>
            </a:r>
            <a:endParaRPr lang="en-US" dirty="0">
              <a:solidFill>
                <a:schemeClr val="tx1"/>
              </a:solidFill>
            </a:endParaRP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PPT-143-01</a:t>
            </a:r>
            <a:endParaRPr lang="en-US" sz="1400" dirty="0" smtClean="0">
              <a:solidFill>
                <a:schemeClr val="bg1"/>
              </a:solidFill>
              <a:latin typeface="Verdana" pitchFamily="34" charset="0"/>
            </a:endParaRPr>
          </a:p>
        </p:txBody>
      </p:sp>
    </p:spTree>
    <p:extLst>
      <p:ext uri="{BB962C8B-B14F-4D97-AF65-F5344CB8AC3E}">
        <p14:creationId xmlns:p14="http://schemas.microsoft.com/office/powerpoint/2010/main" val="3510944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Preparedness/Prevention</a:t>
            </a:r>
          </a:p>
        </p:txBody>
      </p:sp>
      <p:sp>
        <p:nvSpPr>
          <p:cNvPr id="4099" name="Subtitle 2"/>
          <p:cNvSpPr>
            <a:spLocks noGrp="1"/>
          </p:cNvSpPr>
          <p:nvPr>
            <p:ph type="subTitle" idx="1"/>
          </p:nvPr>
        </p:nvSpPr>
        <p:spPr>
          <a:xfrm>
            <a:off x="609600" y="1295400"/>
            <a:ext cx="7924800" cy="4800600"/>
          </a:xfrm>
        </p:spPr>
        <p:txBody>
          <a:bodyPr/>
          <a:lstStyle/>
          <a:p>
            <a:pPr marL="342900" indent="-342900" algn="l">
              <a:buFont typeface="Arial" panose="020B0604020202020204" pitchFamily="34" charset="0"/>
              <a:buChar char="•"/>
            </a:pPr>
            <a:r>
              <a:rPr lang="en-US" dirty="0" smtClean="0">
                <a:solidFill>
                  <a:schemeClr val="tx1"/>
                </a:solidFill>
              </a:rPr>
              <a:t>Locate and post </a:t>
            </a:r>
            <a:r>
              <a:rPr lang="en-US" dirty="0">
                <a:solidFill>
                  <a:schemeClr val="tx1"/>
                </a:solidFill>
              </a:rPr>
              <a:t>2 evacuation routes</a:t>
            </a:r>
          </a:p>
          <a:p>
            <a:pPr marL="342900" indent="-342900" algn="l">
              <a:buFont typeface="Arial" panose="020B0604020202020204" pitchFamily="34" charset="0"/>
              <a:buChar char="•"/>
            </a:pPr>
            <a:r>
              <a:rPr lang="en-US" dirty="0">
                <a:solidFill>
                  <a:schemeClr val="tx1"/>
                </a:solidFill>
              </a:rPr>
              <a:t>Involve </a:t>
            </a:r>
            <a:r>
              <a:rPr lang="en-US" dirty="0" smtClean="0">
                <a:solidFill>
                  <a:schemeClr val="tx1"/>
                </a:solidFill>
              </a:rPr>
              <a:t>local Law Enforcement </a:t>
            </a:r>
            <a:r>
              <a:rPr lang="en-US" dirty="0">
                <a:solidFill>
                  <a:schemeClr val="tx1"/>
                </a:solidFill>
              </a:rPr>
              <a:t>and </a:t>
            </a:r>
            <a:r>
              <a:rPr lang="en-US" dirty="0" smtClean="0">
                <a:solidFill>
                  <a:schemeClr val="tx1"/>
                </a:solidFill>
              </a:rPr>
              <a:t>First </a:t>
            </a:r>
            <a:r>
              <a:rPr lang="en-US" dirty="0">
                <a:solidFill>
                  <a:schemeClr val="tx1"/>
                </a:solidFill>
              </a:rPr>
              <a:t>Responders in your training</a:t>
            </a:r>
          </a:p>
          <a:p>
            <a:pPr marL="342900" indent="-342900" algn="l">
              <a:buFont typeface="Arial" panose="020B0604020202020204" pitchFamily="34" charset="0"/>
              <a:buChar char="•"/>
            </a:pPr>
            <a:r>
              <a:rPr lang="en-US" dirty="0">
                <a:solidFill>
                  <a:schemeClr val="tx1"/>
                </a:solidFill>
              </a:rPr>
              <a:t>Have Emergency Response training at your </a:t>
            </a:r>
            <a:r>
              <a:rPr lang="en-US" dirty="0" smtClean="0">
                <a:solidFill>
                  <a:schemeClr val="tx1"/>
                </a:solidFill>
              </a:rPr>
              <a:t>facility</a:t>
            </a:r>
          </a:p>
          <a:p>
            <a:pPr marL="342900" indent="-342900" algn="l">
              <a:buFont typeface="Arial" panose="020B0604020202020204" pitchFamily="34" charset="0"/>
              <a:buChar char="•"/>
            </a:pPr>
            <a:r>
              <a:rPr lang="en-US" dirty="0" smtClean="0">
                <a:solidFill>
                  <a:schemeClr val="tx1"/>
                </a:solidFill>
              </a:rPr>
              <a:t>Review past events at other locations to determine problems and benefits found during their event to include in your plan</a:t>
            </a:r>
            <a:endParaRPr lang="en-US" dirty="0">
              <a:solidFill>
                <a:schemeClr val="tx1"/>
              </a:solidFill>
            </a:endParaRPr>
          </a:p>
          <a:p>
            <a:pPr marL="342900" indent="-342900" algn="l">
              <a:buFont typeface="Arial" panose="020B0604020202020204" pitchFamily="34" charset="0"/>
              <a:buChar char="•"/>
            </a:pPr>
            <a:r>
              <a:rPr lang="en-US" dirty="0">
                <a:solidFill>
                  <a:schemeClr val="tx1"/>
                </a:solidFill>
              </a:rPr>
              <a:t>Have a respectful workplace</a:t>
            </a:r>
          </a:p>
          <a:p>
            <a:pPr marL="342900" indent="-342900" algn="l">
              <a:buFont typeface="Arial" panose="020B0604020202020204" pitchFamily="34" charset="0"/>
              <a:buChar char="•"/>
            </a:pPr>
            <a:r>
              <a:rPr lang="en-US" dirty="0">
                <a:solidFill>
                  <a:schemeClr val="tx1"/>
                </a:solidFill>
              </a:rPr>
              <a:t>Be alert to workplace violence indicators and respond to them</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20</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PPT-143-01</a:t>
            </a:r>
            <a:endParaRPr lang="en-US" sz="1400" dirty="0" smtClean="0">
              <a:solidFill>
                <a:schemeClr val="bg1"/>
              </a:solidFill>
              <a:latin typeface="Verdana" pitchFamily="34" charset="0"/>
            </a:endParaRPr>
          </a:p>
        </p:txBody>
      </p:sp>
    </p:spTree>
    <p:extLst>
      <p:ext uri="{BB962C8B-B14F-4D97-AF65-F5344CB8AC3E}">
        <p14:creationId xmlns:p14="http://schemas.microsoft.com/office/powerpoint/2010/main" val="2844835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HR Responsibilities</a:t>
            </a:r>
          </a:p>
        </p:txBody>
      </p:sp>
      <p:sp>
        <p:nvSpPr>
          <p:cNvPr id="4099" name="Subtitle 2"/>
          <p:cNvSpPr>
            <a:spLocks noGrp="1"/>
          </p:cNvSpPr>
          <p:nvPr>
            <p:ph type="subTitle" idx="1"/>
          </p:nvPr>
        </p:nvSpPr>
        <p:spPr>
          <a:xfrm>
            <a:off x="609600" y="1295400"/>
            <a:ext cx="4343400" cy="4828262"/>
          </a:xfrm>
        </p:spPr>
        <p:txBody>
          <a:bodyPr/>
          <a:lstStyle/>
          <a:p>
            <a:pPr algn="l"/>
            <a:r>
              <a:rPr lang="en-US" dirty="0">
                <a:solidFill>
                  <a:schemeClr val="tx1"/>
                </a:solidFill>
              </a:rPr>
              <a:t>Human Resources should</a:t>
            </a:r>
            <a:r>
              <a:rPr lang="en-US" dirty="0" smtClean="0">
                <a:solidFill>
                  <a:schemeClr val="tx1"/>
                </a:solidFill>
              </a:rPr>
              <a:t>:</a:t>
            </a:r>
          </a:p>
          <a:p>
            <a:pPr algn="l"/>
            <a:endParaRPr lang="en-US" dirty="0">
              <a:solidFill>
                <a:schemeClr val="tx1"/>
              </a:solidFill>
            </a:endParaRPr>
          </a:p>
          <a:p>
            <a:pPr marL="457200" indent="-457200" algn="l">
              <a:buFont typeface="+mj-lt"/>
              <a:buAutoNum type="arabicPeriod"/>
            </a:pPr>
            <a:r>
              <a:rPr lang="en-US" dirty="0">
                <a:solidFill>
                  <a:schemeClr val="tx1"/>
                </a:solidFill>
              </a:rPr>
              <a:t>Conduct effective background checks.</a:t>
            </a:r>
          </a:p>
          <a:p>
            <a:pPr marL="457200" indent="-457200" algn="l">
              <a:buFont typeface="+mj-lt"/>
              <a:buAutoNum type="arabicPeriod"/>
            </a:pPr>
            <a:r>
              <a:rPr lang="en-US" dirty="0">
                <a:solidFill>
                  <a:schemeClr val="tx1"/>
                </a:solidFill>
              </a:rPr>
              <a:t>Create system for reporting violent behavior.</a:t>
            </a:r>
          </a:p>
          <a:p>
            <a:pPr marL="457200" indent="-457200" algn="l">
              <a:buFont typeface="+mj-lt"/>
              <a:buAutoNum type="arabicPeriod"/>
            </a:pPr>
            <a:r>
              <a:rPr lang="en-US" dirty="0">
                <a:solidFill>
                  <a:schemeClr val="tx1"/>
                </a:solidFill>
              </a:rPr>
              <a:t>Make counseling available</a:t>
            </a:r>
            <a:r>
              <a:rPr lang="en-US" dirty="0" smtClean="0">
                <a:solidFill>
                  <a:schemeClr val="tx1"/>
                </a:solidFill>
              </a:rPr>
              <a:t>.</a:t>
            </a:r>
          </a:p>
          <a:p>
            <a:pPr marL="457200" indent="-457200" algn="l">
              <a:buFont typeface="+mj-lt"/>
              <a:buAutoNum type="arabicPeriod"/>
            </a:pPr>
            <a:r>
              <a:rPr lang="en-US" dirty="0">
                <a:solidFill>
                  <a:schemeClr val="tx1"/>
                </a:solidFill>
              </a:rPr>
              <a:t>Develop plan dealing with an active shooter situation.</a:t>
            </a:r>
          </a:p>
          <a:p>
            <a:pPr algn="l"/>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21</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PPT-143-01</a:t>
            </a:r>
            <a:endParaRPr lang="en-US" sz="1400" dirty="0" smtClean="0">
              <a:solidFill>
                <a:schemeClr val="bg1"/>
              </a:solidFill>
              <a:latin typeface="Verdana" pitchFamily="34" charset="0"/>
            </a:endParaRPr>
          </a:p>
        </p:txBody>
      </p:sp>
      <p:pic>
        <p:nvPicPr>
          <p:cNvPr id="5122" name="Picture 2" descr="C:\Users\stlane\Pictures\x Active Shooter\19 forbes.co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514600"/>
            <a:ext cx="38100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051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Manager Responsibilities</a:t>
            </a:r>
          </a:p>
        </p:txBody>
      </p:sp>
      <p:sp>
        <p:nvSpPr>
          <p:cNvPr id="4099" name="Subtitle 2"/>
          <p:cNvSpPr>
            <a:spLocks noGrp="1"/>
          </p:cNvSpPr>
          <p:nvPr>
            <p:ph type="subTitle" idx="1"/>
          </p:nvPr>
        </p:nvSpPr>
        <p:spPr>
          <a:xfrm>
            <a:off x="609600" y="1447800"/>
            <a:ext cx="7924800" cy="4800600"/>
          </a:xfrm>
        </p:spPr>
        <p:txBody>
          <a:bodyPr/>
          <a:lstStyle/>
          <a:p>
            <a:pPr marL="457200" indent="-457200" algn="l">
              <a:buFont typeface="+mj-lt"/>
              <a:buAutoNum type="arabicPeriod"/>
            </a:pPr>
            <a:r>
              <a:rPr lang="en-US" dirty="0">
                <a:solidFill>
                  <a:schemeClr val="tx1"/>
                </a:solidFill>
              </a:rPr>
              <a:t>Institute access controls</a:t>
            </a:r>
            <a:r>
              <a:rPr lang="en-US" dirty="0" smtClean="0">
                <a:solidFill>
                  <a:schemeClr val="tx1"/>
                </a:solidFill>
              </a:rPr>
              <a:t>.</a:t>
            </a:r>
          </a:p>
          <a:p>
            <a:pPr marL="457200" indent="-457200" algn="l">
              <a:buFont typeface="+mj-lt"/>
              <a:buAutoNum type="arabicPeriod"/>
            </a:pPr>
            <a:r>
              <a:rPr lang="en-US" dirty="0">
                <a:solidFill>
                  <a:schemeClr val="tx1"/>
                </a:solidFill>
              </a:rPr>
              <a:t>Assemble crisis kits.</a:t>
            </a:r>
          </a:p>
          <a:p>
            <a:pPr algn="l"/>
            <a:r>
              <a:rPr lang="en-US" dirty="0" smtClean="0">
                <a:solidFill>
                  <a:schemeClr val="tx1"/>
                </a:solidFill>
              </a:rPr>
              <a:t>	- Radios		- Floor </a:t>
            </a:r>
            <a:r>
              <a:rPr lang="en-US" dirty="0">
                <a:solidFill>
                  <a:schemeClr val="tx1"/>
                </a:solidFill>
              </a:rPr>
              <a:t>plans</a:t>
            </a:r>
          </a:p>
          <a:p>
            <a:pPr algn="l"/>
            <a:r>
              <a:rPr lang="en-US" dirty="0" smtClean="0">
                <a:solidFill>
                  <a:schemeClr val="tx1"/>
                </a:solidFill>
              </a:rPr>
              <a:t>	- Rosters		- 1</a:t>
            </a:r>
            <a:r>
              <a:rPr lang="en-US" baseline="30000" dirty="0" smtClean="0">
                <a:solidFill>
                  <a:schemeClr val="tx1"/>
                </a:solidFill>
              </a:rPr>
              <a:t>st</a:t>
            </a:r>
            <a:r>
              <a:rPr lang="en-US" dirty="0" smtClean="0">
                <a:solidFill>
                  <a:schemeClr val="tx1"/>
                </a:solidFill>
              </a:rPr>
              <a:t> </a:t>
            </a:r>
            <a:r>
              <a:rPr lang="en-US" dirty="0">
                <a:solidFill>
                  <a:schemeClr val="tx1"/>
                </a:solidFill>
              </a:rPr>
              <a:t>Aid </a:t>
            </a:r>
            <a:r>
              <a:rPr lang="en-US" dirty="0" smtClean="0">
                <a:solidFill>
                  <a:schemeClr val="tx1"/>
                </a:solidFill>
              </a:rPr>
              <a:t>Kits	</a:t>
            </a:r>
            <a:r>
              <a:rPr lang="en-US" dirty="0">
                <a:solidFill>
                  <a:schemeClr val="tx1"/>
                </a:solidFill>
              </a:rPr>
              <a:t/>
            </a:r>
            <a:br>
              <a:rPr lang="en-US" dirty="0">
                <a:solidFill>
                  <a:schemeClr val="tx1"/>
                </a:solidFill>
              </a:rPr>
            </a:br>
            <a:r>
              <a:rPr lang="en-US" dirty="0" smtClean="0">
                <a:solidFill>
                  <a:schemeClr val="tx1"/>
                </a:solidFill>
              </a:rPr>
              <a:t>	- Flashlights</a:t>
            </a:r>
            <a:endParaRPr lang="en-US" dirty="0">
              <a:solidFill>
                <a:schemeClr val="tx1"/>
              </a:solidFill>
            </a:endParaRPr>
          </a:p>
          <a:p>
            <a:pPr algn="l"/>
            <a:endParaRPr lang="en-US" dirty="0">
              <a:solidFill>
                <a:schemeClr val="tx1"/>
              </a:solidFill>
            </a:endParaRPr>
          </a:p>
          <a:p>
            <a:pPr algn="l"/>
            <a:r>
              <a:rPr lang="en-US" dirty="0" smtClean="0">
                <a:solidFill>
                  <a:schemeClr val="tx1"/>
                </a:solidFill>
              </a:rPr>
              <a:t>3. Distribute kits and other critical items.</a:t>
            </a:r>
          </a:p>
          <a:p>
            <a:pPr marL="800100" lvl="1" indent="-342900" algn="l">
              <a:buFont typeface="Wingdings" panose="05000000000000000000" pitchFamily="2" charset="2"/>
              <a:buChar char="§"/>
            </a:pPr>
            <a:r>
              <a:rPr lang="en-U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Floor </a:t>
            </a:r>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plans</a:t>
            </a:r>
          </a:p>
          <a:p>
            <a:pPr marL="800100" lvl="1" indent="-342900" algn="l">
              <a:buFont typeface="Wingdings" panose="05000000000000000000" pitchFamily="2" charset="2"/>
              <a:buChar char="§"/>
            </a:pPr>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Keys</a:t>
            </a:r>
          </a:p>
          <a:p>
            <a:pPr marL="800100" lvl="1" indent="-342900" algn="l">
              <a:buFont typeface="Wingdings" panose="05000000000000000000" pitchFamily="2" charset="2"/>
              <a:buChar char="§"/>
            </a:pPr>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Personnel lists/phone numbers</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22</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PPT-143-01</a:t>
            </a:r>
            <a:endParaRPr lang="en-US" sz="1400" dirty="0" smtClean="0">
              <a:solidFill>
                <a:schemeClr val="bg1"/>
              </a:solidFill>
              <a:latin typeface="Verdana" pitchFamily="34" charset="0"/>
            </a:endParaRPr>
          </a:p>
        </p:txBody>
      </p:sp>
      <p:pic>
        <p:nvPicPr>
          <p:cNvPr id="1027" name="Picture 3" descr="C:\Users\stlane\Pictures\x Active Shooter\20 evaq8.co.uk.jpg"/>
          <p:cNvPicPr>
            <a:picLocks noChangeAspect="1" noChangeArrowheads="1"/>
          </p:cNvPicPr>
          <p:nvPr/>
        </p:nvPicPr>
        <p:blipFill rotWithShape="1">
          <a:blip r:embed="rId3">
            <a:extLst>
              <a:ext uri="{28A0092B-C50C-407E-A947-70E740481C1C}">
                <a14:useLocalDpi xmlns:a14="http://schemas.microsoft.com/office/drawing/2010/main" val="0"/>
              </a:ext>
            </a:extLst>
          </a:blip>
          <a:srcRect t="19022" b="17897"/>
          <a:stretch/>
        </p:blipFill>
        <p:spPr bwMode="auto">
          <a:xfrm>
            <a:off x="6477000" y="1741118"/>
            <a:ext cx="2381250" cy="1478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361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Manager Responsibilities</a:t>
            </a:r>
          </a:p>
        </p:txBody>
      </p:sp>
      <p:sp>
        <p:nvSpPr>
          <p:cNvPr id="4099" name="Subtitle 2"/>
          <p:cNvSpPr>
            <a:spLocks noGrp="1"/>
          </p:cNvSpPr>
          <p:nvPr>
            <p:ph type="subTitle" idx="1"/>
          </p:nvPr>
        </p:nvSpPr>
        <p:spPr>
          <a:xfrm>
            <a:off x="457200" y="1295400"/>
            <a:ext cx="8229600" cy="4800600"/>
          </a:xfrm>
        </p:spPr>
        <p:txBody>
          <a:bodyPr/>
          <a:lstStyle/>
          <a:p>
            <a:pPr marL="342900" indent="-342900" algn="l">
              <a:buFont typeface="Arial" panose="020B0604020202020204" pitchFamily="34" charset="0"/>
              <a:buChar char="•"/>
            </a:pPr>
            <a:r>
              <a:rPr lang="en-US" dirty="0">
                <a:solidFill>
                  <a:schemeClr val="tx1"/>
                </a:solidFill>
              </a:rPr>
              <a:t>Activate the emergency notification system.</a:t>
            </a:r>
          </a:p>
          <a:p>
            <a:pPr marL="342900" indent="-342900" algn="l">
              <a:buFont typeface="Arial" panose="020B0604020202020204" pitchFamily="34" charset="0"/>
              <a:buChar char="•"/>
            </a:pPr>
            <a:r>
              <a:rPr lang="en-US" dirty="0">
                <a:solidFill>
                  <a:schemeClr val="tx1"/>
                </a:solidFill>
              </a:rPr>
              <a:t>Ensure two evacuation routes.</a:t>
            </a:r>
          </a:p>
          <a:p>
            <a:pPr marL="342900" indent="-342900" algn="l">
              <a:buFont typeface="Arial" panose="020B0604020202020204" pitchFamily="34" charset="0"/>
              <a:buChar char="•"/>
            </a:pPr>
            <a:r>
              <a:rPr lang="en-US" dirty="0">
                <a:solidFill>
                  <a:schemeClr val="tx1"/>
                </a:solidFill>
              </a:rPr>
              <a:t>Coordinate with the facility’s security department</a:t>
            </a:r>
            <a:r>
              <a:rPr lang="en-US" dirty="0"/>
              <a:t>.</a:t>
            </a:r>
          </a:p>
          <a:p>
            <a:pPr marL="342900" indent="-342900" algn="l">
              <a:buFont typeface="Arial" panose="020B0604020202020204" pitchFamily="34" charset="0"/>
              <a:buChar char="•"/>
            </a:pPr>
            <a:r>
              <a:rPr lang="en-US" dirty="0" smtClean="0">
                <a:solidFill>
                  <a:schemeClr val="tx1"/>
                </a:solidFill>
              </a:rPr>
              <a:t>Post </a:t>
            </a:r>
            <a:r>
              <a:rPr lang="en-US" dirty="0">
                <a:solidFill>
                  <a:schemeClr val="tx1"/>
                </a:solidFill>
              </a:rPr>
              <a:t>evacuation routes.</a:t>
            </a:r>
          </a:p>
          <a:p>
            <a:pPr marL="342900" indent="-342900" algn="l">
              <a:buFont typeface="Arial" panose="020B0604020202020204" pitchFamily="34" charset="0"/>
              <a:buChar char="•"/>
            </a:pPr>
            <a:r>
              <a:rPr lang="en-US" dirty="0">
                <a:solidFill>
                  <a:schemeClr val="tx1"/>
                </a:solidFill>
              </a:rPr>
              <a:t>Place removable floor plans near entrances and exits.</a:t>
            </a:r>
          </a:p>
          <a:p>
            <a:pPr marL="342900" indent="-342900" algn="l">
              <a:buFont typeface="Arial" panose="020B0604020202020204" pitchFamily="34" charset="0"/>
              <a:buChar char="•"/>
            </a:pPr>
            <a:r>
              <a:rPr lang="en-US" dirty="0">
                <a:solidFill>
                  <a:schemeClr val="tx1"/>
                </a:solidFill>
              </a:rPr>
              <a:t>Include law enforcement and first responders in training.</a:t>
            </a:r>
          </a:p>
          <a:p>
            <a:pPr marL="342900" indent="-342900" algn="l">
              <a:buFont typeface="Arial" panose="020B0604020202020204" pitchFamily="34" charset="0"/>
              <a:buChar char="•"/>
            </a:pPr>
            <a:r>
              <a:rPr lang="en-US" dirty="0">
                <a:solidFill>
                  <a:schemeClr val="tx1"/>
                </a:solidFill>
              </a:rPr>
              <a:t>Encourage active shooter training.</a:t>
            </a:r>
          </a:p>
          <a:p>
            <a:pPr marL="342900" indent="-342900" algn="l">
              <a:buFont typeface="Arial" panose="020B0604020202020204" pitchFamily="34" charset="0"/>
              <a:buChar char="•"/>
            </a:pPr>
            <a:r>
              <a:rPr lang="en-US" dirty="0">
                <a:solidFill>
                  <a:schemeClr val="tx1"/>
                </a:solidFill>
              </a:rPr>
              <a:t>Foster a respectful workplace.</a:t>
            </a:r>
          </a:p>
          <a:p>
            <a:pPr marL="342900" indent="-342900" algn="l">
              <a:buFont typeface="Arial" panose="020B0604020202020204" pitchFamily="34" charset="0"/>
              <a:buChar char="•"/>
            </a:pPr>
            <a:r>
              <a:rPr lang="en-US" dirty="0">
                <a:solidFill>
                  <a:schemeClr val="tx1"/>
                </a:solidFill>
              </a:rPr>
              <a:t>Be aware of workplace violence indicators.</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23</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PPT-143-01</a:t>
            </a:r>
            <a:endParaRPr lang="en-US" sz="1400" dirty="0" smtClean="0">
              <a:solidFill>
                <a:schemeClr val="bg1"/>
              </a:solidFill>
              <a:latin typeface="Verdana" pitchFamily="34" charset="0"/>
            </a:endParaRPr>
          </a:p>
        </p:txBody>
      </p:sp>
    </p:spTree>
    <p:extLst>
      <p:ext uri="{BB962C8B-B14F-4D97-AF65-F5344CB8AC3E}">
        <p14:creationId xmlns:p14="http://schemas.microsoft.com/office/powerpoint/2010/main" val="4505782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Manager’s Response</a:t>
            </a:r>
          </a:p>
        </p:txBody>
      </p:sp>
      <p:sp>
        <p:nvSpPr>
          <p:cNvPr id="4099" name="Subtitle 2"/>
          <p:cNvSpPr>
            <a:spLocks noGrp="1"/>
          </p:cNvSpPr>
          <p:nvPr>
            <p:ph type="subTitle" idx="1"/>
          </p:nvPr>
        </p:nvSpPr>
        <p:spPr>
          <a:xfrm>
            <a:off x="533400" y="1704312"/>
            <a:ext cx="4876800" cy="3601775"/>
          </a:xfrm>
        </p:spPr>
        <p:txBody>
          <a:bodyPr/>
          <a:lstStyle/>
          <a:p>
            <a:pPr algn="l"/>
            <a:r>
              <a:rPr lang="en-US" dirty="0" smtClean="0">
                <a:solidFill>
                  <a:schemeClr val="tx1"/>
                </a:solidFill>
              </a:rPr>
              <a:t>Manager’s Reactions</a:t>
            </a:r>
          </a:p>
          <a:p>
            <a:pPr algn="l"/>
            <a:endParaRPr lang="en-US" dirty="0">
              <a:solidFill>
                <a:schemeClr val="tx1"/>
              </a:solidFill>
            </a:endParaRPr>
          </a:p>
          <a:p>
            <a:pPr marL="342900" indent="-342900" algn="l">
              <a:buFont typeface="Arial" panose="020B0604020202020204" pitchFamily="34" charset="0"/>
              <a:buChar char="•"/>
            </a:pPr>
            <a:r>
              <a:rPr lang="en-US" dirty="0" smtClean="0">
                <a:solidFill>
                  <a:schemeClr val="tx1"/>
                </a:solidFill>
              </a:rPr>
              <a:t>Take </a:t>
            </a:r>
            <a:r>
              <a:rPr lang="en-US" dirty="0">
                <a:solidFill>
                  <a:schemeClr val="tx1"/>
                </a:solidFill>
              </a:rPr>
              <a:t>immediate action</a:t>
            </a:r>
          </a:p>
          <a:p>
            <a:pPr marL="342900" indent="-342900" algn="l">
              <a:buFont typeface="Arial" panose="020B0604020202020204" pitchFamily="34" charset="0"/>
              <a:buChar char="•"/>
            </a:pPr>
            <a:r>
              <a:rPr lang="en-US" dirty="0">
                <a:solidFill>
                  <a:schemeClr val="tx1"/>
                </a:solidFill>
              </a:rPr>
              <a:t>Stay calm</a:t>
            </a:r>
          </a:p>
          <a:p>
            <a:pPr marL="342900" indent="-342900" algn="l">
              <a:buFont typeface="Arial" panose="020B0604020202020204" pitchFamily="34" charset="0"/>
              <a:buChar char="•"/>
            </a:pPr>
            <a:r>
              <a:rPr lang="en-US" dirty="0">
                <a:solidFill>
                  <a:schemeClr val="tx1"/>
                </a:solidFill>
              </a:rPr>
              <a:t>Lock &amp; barricade doors</a:t>
            </a:r>
          </a:p>
          <a:p>
            <a:pPr marL="342900" indent="-342900" algn="l">
              <a:buFont typeface="Arial" panose="020B0604020202020204" pitchFamily="34" charset="0"/>
              <a:buChar char="•"/>
            </a:pPr>
            <a:r>
              <a:rPr lang="en-US" dirty="0">
                <a:solidFill>
                  <a:schemeClr val="tx1"/>
                </a:solidFill>
              </a:rPr>
              <a:t>Evacuate all </a:t>
            </a:r>
            <a:r>
              <a:rPr lang="en-US" dirty="0" smtClean="0">
                <a:solidFill>
                  <a:schemeClr val="tx1"/>
                </a:solidFill>
              </a:rPr>
              <a:t>personnel via </a:t>
            </a:r>
            <a:r>
              <a:rPr lang="en-US" dirty="0">
                <a:solidFill>
                  <a:schemeClr val="tx1"/>
                </a:solidFill>
              </a:rPr>
              <a:t>pre-planned route to a safe area.</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24</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PPT-143-01</a:t>
            </a:r>
            <a:endParaRPr lang="en-US" sz="1400" dirty="0" smtClean="0">
              <a:solidFill>
                <a:schemeClr val="bg1"/>
              </a:solidFill>
              <a:latin typeface="Verdana" pitchFamily="34" charset="0"/>
            </a:endParaRPr>
          </a:p>
        </p:txBody>
      </p:sp>
      <p:pic>
        <p:nvPicPr>
          <p:cNvPr id="3074" name="Picture 2" descr="C:\Users\stlane\Pictures\x Active Shooter\22a sparqvault.com.jpg"/>
          <p:cNvPicPr>
            <a:picLocks noChangeAspect="1" noChangeArrowheads="1"/>
          </p:cNvPicPr>
          <p:nvPr/>
        </p:nvPicPr>
        <p:blipFill rotWithShape="1">
          <a:blip r:embed="rId3">
            <a:extLst>
              <a:ext uri="{28A0092B-C50C-407E-A947-70E740481C1C}">
                <a14:useLocalDpi xmlns:a14="http://schemas.microsoft.com/office/drawing/2010/main" val="0"/>
              </a:ext>
            </a:extLst>
          </a:blip>
          <a:srcRect l="8828" t="7107" r="10703" b="8756"/>
          <a:stretch/>
        </p:blipFill>
        <p:spPr bwMode="auto">
          <a:xfrm>
            <a:off x="5806859" y="1371600"/>
            <a:ext cx="2835058" cy="193504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stlane\Pictures\x Active Shooter\22b wfae.or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3505200"/>
            <a:ext cx="2362200" cy="247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060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Your Response</a:t>
            </a:r>
          </a:p>
        </p:txBody>
      </p:sp>
      <p:sp>
        <p:nvSpPr>
          <p:cNvPr id="4099" name="Subtitle 2"/>
          <p:cNvSpPr>
            <a:spLocks noGrp="1"/>
          </p:cNvSpPr>
          <p:nvPr>
            <p:ph type="subTitle" idx="1"/>
          </p:nvPr>
        </p:nvSpPr>
        <p:spPr>
          <a:xfrm>
            <a:off x="609600" y="1295400"/>
            <a:ext cx="7924800" cy="4800600"/>
          </a:xfrm>
        </p:spPr>
        <p:txBody>
          <a:bodyPr/>
          <a:lstStyle/>
          <a:p>
            <a:pPr marL="457200" indent="-457200" algn="l">
              <a:buFont typeface="+mj-lt"/>
              <a:buAutoNum type="arabicPeriod"/>
            </a:pPr>
            <a:r>
              <a:rPr lang="en-US" dirty="0">
                <a:solidFill>
                  <a:schemeClr val="tx1"/>
                </a:solidFill>
              </a:rPr>
              <a:t>Run</a:t>
            </a:r>
          </a:p>
          <a:p>
            <a:pPr marL="457200" indent="-457200" algn="l">
              <a:buFont typeface="+mj-lt"/>
              <a:buAutoNum type="arabicPeriod"/>
            </a:pPr>
            <a:r>
              <a:rPr lang="en-US" dirty="0">
                <a:solidFill>
                  <a:schemeClr val="tx1"/>
                </a:solidFill>
              </a:rPr>
              <a:t>Hide </a:t>
            </a:r>
          </a:p>
          <a:p>
            <a:pPr marL="457200" indent="-457200" algn="l">
              <a:buFont typeface="+mj-lt"/>
              <a:buAutoNum type="arabicPeriod"/>
            </a:pPr>
            <a:r>
              <a:rPr lang="en-US" dirty="0">
                <a:solidFill>
                  <a:schemeClr val="tx1"/>
                </a:solidFill>
              </a:rPr>
              <a:t>Fight</a:t>
            </a:r>
          </a:p>
          <a:p>
            <a:r>
              <a:rPr lang="en-US" sz="2800" dirty="0">
                <a:solidFill>
                  <a:srgbClr val="FF0000"/>
                </a:solidFill>
              </a:rPr>
              <a:t>Your Mission: Stay Alive</a:t>
            </a:r>
            <a:r>
              <a:rPr lang="en-US" dirty="0">
                <a:solidFill>
                  <a:srgbClr val="FF0000"/>
                </a:solidFill>
              </a:rPr>
              <a:t>!</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25</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PPT-143-01</a:t>
            </a:r>
            <a:endParaRPr lang="en-US" sz="1400" dirty="0" smtClean="0">
              <a:solidFill>
                <a:schemeClr val="bg1"/>
              </a:solidFill>
              <a:latin typeface="Verdana" pitchFamily="34" charset="0"/>
            </a:endParaRPr>
          </a:p>
        </p:txBody>
      </p:sp>
      <p:pic>
        <p:nvPicPr>
          <p:cNvPr id="7171" name="Picture 3" descr="C:\Users\stlane\Pictures\x Active Shooter\23 qcc.ed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581398"/>
            <a:ext cx="6296222" cy="2615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7005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Run</a:t>
            </a:r>
          </a:p>
        </p:txBody>
      </p:sp>
      <p:sp>
        <p:nvSpPr>
          <p:cNvPr id="4099" name="Subtitle 2"/>
          <p:cNvSpPr>
            <a:spLocks noGrp="1"/>
          </p:cNvSpPr>
          <p:nvPr>
            <p:ph type="subTitle" idx="1"/>
          </p:nvPr>
        </p:nvSpPr>
        <p:spPr>
          <a:xfrm>
            <a:off x="609600" y="1295400"/>
            <a:ext cx="7924800" cy="4800600"/>
          </a:xfrm>
        </p:spPr>
        <p:txBody>
          <a:bodyPr/>
          <a:lstStyle/>
          <a:p>
            <a:pPr marL="342900" indent="-342900" algn="l">
              <a:buFont typeface="Arial" panose="020B0604020202020204" pitchFamily="34" charset="0"/>
              <a:buChar char="•"/>
            </a:pPr>
            <a:r>
              <a:rPr lang="en-US" dirty="0">
                <a:solidFill>
                  <a:schemeClr val="tx1"/>
                </a:solidFill>
              </a:rPr>
              <a:t>Have an escape route and plan in mind.</a:t>
            </a:r>
          </a:p>
          <a:p>
            <a:pPr marL="342900" indent="-342900" algn="l">
              <a:buFont typeface="Arial" panose="020B0604020202020204" pitchFamily="34" charset="0"/>
              <a:buChar char="•"/>
            </a:pPr>
            <a:r>
              <a:rPr lang="en-US" dirty="0">
                <a:solidFill>
                  <a:schemeClr val="tx1"/>
                </a:solidFill>
              </a:rPr>
              <a:t>Leave your belongings behind.</a:t>
            </a:r>
          </a:p>
          <a:p>
            <a:pPr marL="342900" indent="-342900" algn="l">
              <a:buFont typeface="Arial" panose="020B0604020202020204" pitchFamily="34" charset="0"/>
              <a:buChar char="•"/>
            </a:pPr>
            <a:r>
              <a:rPr lang="en-US" dirty="0">
                <a:solidFill>
                  <a:schemeClr val="tx1"/>
                </a:solidFill>
              </a:rPr>
              <a:t>Help others escape, if possible.</a:t>
            </a:r>
          </a:p>
          <a:p>
            <a:pPr marL="342900" indent="-342900" algn="l">
              <a:buFont typeface="Arial" panose="020B0604020202020204" pitchFamily="34" charset="0"/>
              <a:buChar char="•"/>
            </a:pPr>
            <a:r>
              <a:rPr lang="en-US" dirty="0">
                <a:solidFill>
                  <a:schemeClr val="tx1"/>
                </a:solidFill>
              </a:rPr>
              <a:t>Evacuate regardless of others. </a:t>
            </a:r>
          </a:p>
          <a:p>
            <a:pPr marL="342900" indent="-342900" algn="l">
              <a:buFont typeface="Arial" panose="020B0604020202020204" pitchFamily="34" charset="0"/>
              <a:buChar char="•"/>
            </a:pPr>
            <a:r>
              <a:rPr lang="en-US" dirty="0" smtClean="0">
                <a:solidFill>
                  <a:schemeClr val="tx1"/>
                </a:solidFill>
              </a:rPr>
              <a:t>Warn and prevent </a:t>
            </a:r>
            <a:r>
              <a:rPr lang="en-US" dirty="0">
                <a:solidFill>
                  <a:schemeClr val="tx1"/>
                </a:solidFill>
              </a:rPr>
              <a:t>individuals from entering.</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26</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PPT-143-01</a:t>
            </a:r>
            <a:endParaRPr lang="en-US" sz="1400" dirty="0" smtClean="0">
              <a:solidFill>
                <a:schemeClr val="bg1"/>
              </a:solidFill>
              <a:latin typeface="Verdana" pitchFamily="34" charset="0"/>
            </a:endParaRPr>
          </a:p>
        </p:txBody>
      </p:sp>
      <p:pic>
        <p:nvPicPr>
          <p:cNvPr id="8194" name="Picture 2" descr="C:\Users\stlane\Pictures\x Active Shooter\24 videonemo.co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3681608"/>
            <a:ext cx="4572000"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30471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Provide Information</a:t>
            </a:r>
          </a:p>
        </p:txBody>
      </p:sp>
      <p:sp>
        <p:nvSpPr>
          <p:cNvPr id="4099" name="Subtitle 2"/>
          <p:cNvSpPr>
            <a:spLocks noGrp="1"/>
          </p:cNvSpPr>
          <p:nvPr>
            <p:ph type="subTitle" idx="1"/>
          </p:nvPr>
        </p:nvSpPr>
        <p:spPr>
          <a:xfrm>
            <a:off x="381000" y="1447800"/>
            <a:ext cx="7924800" cy="4343400"/>
          </a:xfrm>
        </p:spPr>
        <p:txBody>
          <a:bodyPr/>
          <a:lstStyle/>
          <a:p>
            <a:pPr algn="l"/>
            <a:r>
              <a:rPr lang="en-US" b="1" dirty="0" smtClean="0">
                <a:solidFill>
                  <a:schemeClr val="tx1"/>
                </a:solidFill>
              </a:rPr>
              <a:t>If safe to do so, provide 911 </a:t>
            </a:r>
            <a:r>
              <a:rPr lang="en-US" b="1" dirty="0">
                <a:solidFill>
                  <a:schemeClr val="tx1"/>
                </a:solidFill>
              </a:rPr>
              <a:t>operators and </a:t>
            </a:r>
            <a:r>
              <a:rPr lang="en-US" b="1" dirty="0" smtClean="0">
                <a:solidFill>
                  <a:schemeClr val="tx1"/>
                </a:solidFill>
              </a:rPr>
              <a:t>Law Enforcement (LEN) Officers with:</a:t>
            </a:r>
          </a:p>
          <a:p>
            <a:pPr algn="l"/>
            <a:endParaRPr lang="en-US" sz="800" dirty="0">
              <a:solidFill>
                <a:schemeClr val="tx1"/>
              </a:solidFill>
            </a:endParaRPr>
          </a:p>
          <a:p>
            <a:pPr marL="914400" lvl="1" indent="-457200" algn="l">
              <a:buFont typeface="Arial" panose="020B0604020202020204" pitchFamily="34" charset="0"/>
              <a:buChar char="•"/>
            </a:pPr>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Location of </a:t>
            </a:r>
            <a:r>
              <a:rPr lang="en-U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shooter</a:t>
            </a:r>
          </a:p>
          <a:p>
            <a:pPr marL="914400" lvl="1" indent="-457200" algn="l">
              <a:buFont typeface="Arial" panose="020B0604020202020204" pitchFamily="34" charset="0"/>
              <a:buChar char="•"/>
            </a:pPr>
            <a:endParaRPr lang="en-US" sz="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914400" lvl="1" indent="-457200" algn="l">
              <a:buFont typeface="Arial" panose="020B0604020202020204" pitchFamily="34" charset="0"/>
              <a:buChar char="•"/>
            </a:pPr>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Number of </a:t>
            </a:r>
            <a:r>
              <a:rPr lang="en-U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shooters</a:t>
            </a:r>
          </a:p>
          <a:p>
            <a:pPr marL="914400" lvl="1" indent="-457200" algn="l">
              <a:buFont typeface="Arial" panose="020B0604020202020204" pitchFamily="34" charset="0"/>
              <a:buChar char="•"/>
            </a:pPr>
            <a:endParaRPr lang="en-US" sz="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914400" lvl="1" indent="-457200" algn="l">
              <a:buFont typeface="Arial" panose="020B0604020202020204" pitchFamily="34" charset="0"/>
              <a:buChar char="•"/>
            </a:pPr>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Physical description of </a:t>
            </a:r>
            <a:r>
              <a:rPr lang="en-U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shooters</a:t>
            </a:r>
          </a:p>
          <a:p>
            <a:pPr marL="914400" lvl="1" indent="-457200" algn="l">
              <a:buFont typeface="Arial" panose="020B0604020202020204" pitchFamily="34" charset="0"/>
              <a:buChar char="•"/>
            </a:pPr>
            <a:endParaRPr lang="en-US" sz="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914400" lvl="1" indent="-457200" algn="l">
              <a:buFont typeface="Arial" panose="020B0604020202020204" pitchFamily="34" charset="0"/>
              <a:buChar char="•"/>
            </a:pPr>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Number and types of </a:t>
            </a:r>
            <a:r>
              <a:rPr lang="en-U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weapons</a:t>
            </a:r>
          </a:p>
          <a:p>
            <a:pPr marL="914400" lvl="1" indent="-457200" algn="l">
              <a:buFont typeface="Arial" panose="020B0604020202020204" pitchFamily="34" charset="0"/>
              <a:buChar char="•"/>
            </a:pPr>
            <a:endParaRPr lang="en-US" sz="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914400" lvl="1" indent="-457200" algn="l">
              <a:buFont typeface="Arial" panose="020B0604020202020204" pitchFamily="34" charset="0"/>
              <a:buChar char="•"/>
            </a:pPr>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Number of potential </a:t>
            </a:r>
            <a:r>
              <a:rPr lang="en-U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victims</a:t>
            </a:r>
          </a:p>
          <a:p>
            <a:pPr marL="914400" lvl="1" indent="-457200" algn="l">
              <a:buFont typeface="Arial" panose="020B0604020202020204" pitchFamily="34" charset="0"/>
              <a:buChar char="•"/>
            </a:pPr>
            <a:endParaRPr lang="en-US" sz="8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914400" lvl="1" indent="-457200" algn="l">
              <a:buFont typeface="Arial" panose="020B0604020202020204" pitchFamily="34" charset="0"/>
              <a:buChar char="•"/>
            </a:pPr>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Follow dispatcher’s or police instructions</a:t>
            </a:r>
          </a:p>
          <a:p>
            <a:pPr lvl="1" algn="l"/>
            <a:endParaRPr lang="en-US" dirty="0">
              <a:solidFill>
                <a:schemeClr val="tx1"/>
              </a:solidFill>
            </a:endParaRP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27</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PPT-143-01</a:t>
            </a:r>
            <a:endParaRPr lang="en-US" sz="1400" dirty="0" smtClean="0">
              <a:solidFill>
                <a:schemeClr val="bg1"/>
              </a:solidFill>
              <a:latin typeface="Verdana" pitchFamily="34" charset="0"/>
            </a:endParaRPr>
          </a:p>
        </p:txBody>
      </p:sp>
      <p:pic>
        <p:nvPicPr>
          <p:cNvPr id="15362" name="Picture 2" descr="C:\Users\stlane\Pictures\x Active Shooter\25 freetext.com.jpg"/>
          <p:cNvPicPr>
            <a:picLocks noChangeAspect="1" noChangeArrowheads="1"/>
          </p:cNvPicPr>
          <p:nvPr/>
        </p:nvPicPr>
        <p:blipFill rotWithShape="1">
          <a:blip r:embed="rId3">
            <a:extLst>
              <a:ext uri="{28A0092B-C50C-407E-A947-70E740481C1C}">
                <a14:useLocalDpi xmlns:a14="http://schemas.microsoft.com/office/drawing/2010/main" val="0"/>
              </a:ext>
            </a:extLst>
          </a:blip>
          <a:srcRect l="16284" t="8502" r="10246" b="11563"/>
          <a:stretch/>
        </p:blipFill>
        <p:spPr bwMode="auto">
          <a:xfrm>
            <a:off x="6553200" y="2743200"/>
            <a:ext cx="2117623" cy="1798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61332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Hide</a:t>
            </a:r>
          </a:p>
        </p:txBody>
      </p:sp>
      <p:sp>
        <p:nvSpPr>
          <p:cNvPr id="4099" name="Subtitle 2"/>
          <p:cNvSpPr>
            <a:spLocks noGrp="1"/>
          </p:cNvSpPr>
          <p:nvPr>
            <p:ph type="subTitle" idx="1"/>
          </p:nvPr>
        </p:nvSpPr>
        <p:spPr>
          <a:xfrm>
            <a:off x="457199" y="1544910"/>
            <a:ext cx="4648201" cy="4343400"/>
          </a:xfrm>
        </p:spPr>
        <p:txBody>
          <a:bodyPr/>
          <a:lstStyle/>
          <a:p>
            <a:pPr algn="l"/>
            <a:r>
              <a:rPr lang="en-US" dirty="0">
                <a:solidFill>
                  <a:schemeClr val="tx1"/>
                </a:solidFill>
              </a:rPr>
              <a:t>Your hiding spot should</a:t>
            </a:r>
            <a:r>
              <a:rPr lang="en-US" dirty="0" smtClean="0">
                <a:solidFill>
                  <a:schemeClr val="tx1"/>
                </a:solidFill>
              </a:rPr>
              <a:t>:</a:t>
            </a:r>
          </a:p>
          <a:p>
            <a:pPr algn="l"/>
            <a:endParaRPr lang="en-US" dirty="0">
              <a:solidFill>
                <a:schemeClr val="tx1"/>
              </a:solidFill>
            </a:endParaRPr>
          </a:p>
          <a:p>
            <a:pPr marL="342900" indent="-342900" algn="l">
              <a:buFont typeface="Arial" panose="020B0604020202020204" pitchFamily="34" charset="0"/>
              <a:buChar char="•"/>
            </a:pPr>
            <a:r>
              <a:rPr lang="en-US" dirty="0" smtClean="0">
                <a:solidFill>
                  <a:schemeClr val="tx1"/>
                </a:solidFill>
              </a:rPr>
              <a:t>Be out </a:t>
            </a:r>
            <a:r>
              <a:rPr lang="en-US" dirty="0">
                <a:solidFill>
                  <a:schemeClr val="tx1"/>
                </a:solidFill>
              </a:rPr>
              <a:t>of the active shooter’s view.</a:t>
            </a:r>
          </a:p>
          <a:p>
            <a:pPr marL="342900" indent="-342900" algn="l">
              <a:buFont typeface="Arial" panose="020B0604020202020204" pitchFamily="34" charset="0"/>
              <a:buChar char="•"/>
            </a:pPr>
            <a:r>
              <a:rPr lang="en-US" dirty="0" smtClean="0">
                <a:solidFill>
                  <a:schemeClr val="tx1"/>
                </a:solidFill>
              </a:rPr>
              <a:t>Be protective </a:t>
            </a:r>
            <a:r>
              <a:rPr lang="en-US" dirty="0">
                <a:solidFill>
                  <a:schemeClr val="tx1"/>
                </a:solidFill>
              </a:rPr>
              <a:t>if shots are fired</a:t>
            </a:r>
            <a:r>
              <a:rPr lang="en-US" dirty="0" smtClean="0">
                <a:solidFill>
                  <a:schemeClr val="tx1"/>
                </a:solidFill>
              </a:rPr>
              <a:t>.</a:t>
            </a:r>
          </a:p>
          <a:p>
            <a:pPr marL="342900" indent="-342900" algn="l">
              <a:buFont typeface="Arial" panose="020B0604020202020204" pitchFamily="34" charset="0"/>
              <a:buChar char="•"/>
            </a:pPr>
            <a:r>
              <a:rPr lang="en-US" dirty="0" smtClean="0">
                <a:solidFill>
                  <a:schemeClr val="tx1"/>
                </a:solidFill>
              </a:rPr>
              <a:t>Select a “hardened” area during planning</a:t>
            </a:r>
            <a:endParaRPr lang="en-US" dirty="0">
              <a:solidFill>
                <a:schemeClr val="tx1"/>
              </a:solidFill>
            </a:endParaRPr>
          </a:p>
          <a:p>
            <a:pPr marL="342900" indent="-342900" algn="l">
              <a:buFont typeface="Arial" panose="020B0604020202020204" pitchFamily="34" charset="0"/>
              <a:buChar char="•"/>
            </a:pPr>
            <a:r>
              <a:rPr lang="en-US" dirty="0" smtClean="0">
                <a:solidFill>
                  <a:schemeClr val="tx1"/>
                </a:solidFill>
              </a:rPr>
              <a:t>Should not </a:t>
            </a:r>
            <a:r>
              <a:rPr lang="en-US" dirty="0">
                <a:solidFill>
                  <a:schemeClr val="tx1"/>
                </a:solidFill>
              </a:rPr>
              <a:t>restrict options for movement.</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28</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PPT-143-01</a:t>
            </a:r>
            <a:endParaRPr lang="en-US" sz="1400" dirty="0" smtClean="0">
              <a:solidFill>
                <a:schemeClr val="bg1"/>
              </a:solidFill>
              <a:latin typeface="Verdana" pitchFamily="34" charset="0"/>
            </a:endParaRPr>
          </a:p>
        </p:txBody>
      </p:sp>
      <p:pic>
        <p:nvPicPr>
          <p:cNvPr id="13314" name="Picture 2" descr="C:\Users\stlane\Pictures\x Active Shooter\dailystandard.co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4053625"/>
            <a:ext cx="3401873" cy="204053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Users\stlane\Pictures\x Active Shooter\27 danilo-amelotti.co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219200"/>
            <a:ext cx="1638301" cy="2497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5545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Keep Yourself Safe</a:t>
            </a:r>
          </a:p>
        </p:txBody>
      </p:sp>
      <p:sp>
        <p:nvSpPr>
          <p:cNvPr id="4099" name="Subtitle 2"/>
          <p:cNvSpPr>
            <a:spLocks noGrp="1"/>
          </p:cNvSpPr>
          <p:nvPr>
            <p:ph type="subTitle" idx="1"/>
          </p:nvPr>
        </p:nvSpPr>
        <p:spPr>
          <a:xfrm>
            <a:off x="609600" y="1295400"/>
            <a:ext cx="4953000" cy="4800600"/>
          </a:xfrm>
        </p:spPr>
        <p:txBody>
          <a:bodyPr/>
          <a:lstStyle/>
          <a:p>
            <a:pPr algn="l"/>
            <a:r>
              <a:rPr lang="en-US" dirty="0">
                <a:solidFill>
                  <a:schemeClr val="tx1"/>
                </a:solidFill>
              </a:rPr>
              <a:t>If the shooter is nearby:</a:t>
            </a:r>
          </a:p>
          <a:p>
            <a:pPr marL="342900" indent="-342900" algn="l">
              <a:buFont typeface="Arial" panose="020B0604020202020204" pitchFamily="34" charset="0"/>
              <a:buChar char="•"/>
            </a:pPr>
            <a:r>
              <a:rPr lang="en-US" dirty="0">
                <a:solidFill>
                  <a:schemeClr val="tx1"/>
                </a:solidFill>
              </a:rPr>
              <a:t>Lock &amp; </a:t>
            </a:r>
            <a:r>
              <a:rPr lang="en-US" dirty="0" smtClean="0">
                <a:solidFill>
                  <a:schemeClr val="tx1"/>
                </a:solidFill>
              </a:rPr>
              <a:t>barricade </a:t>
            </a:r>
            <a:r>
              <a:rPr lang="en-US" dirty="0">
                <a:solidFill>
                  <a:schemeClr val="tx1"/>
                </a:solidFill>
              </a:rPr>
              <a:t>the </a:t>
            </a:r>
            <a:r>
              <a:rPr lang="en-US" dirty="0" smtClean="0">
                <a:solidFill>
                  <a:schemeClr val="tx1"/>
                </a:solidFill>
              </a:rPr>
              <a:t>door to your safe area.</a:t>
            </a:r>
            <a:endParaRPr lang="en-US" dirty="0">
              <a:solidFill>
                <a:schemeClr val="tx1"/>
              </a:solidFill>
            </a:endParaRPr>
          </a:p>
          <a:p>
            <a:pPr marL="342900" indent="-342900" algn="l">
              <a:buFont typeface="Arial" panose="020B0604020202020204" pitchFamily="34" charset="0"/>
              <a:buChar char="•"/>
            </a:pPr>
            <a:r>
              <a:rPr lang="en-US" dirty="0">
                <a:solidFill>
                  <a:schemeClr val="tx1"/>
                </a:solidFill>
              </a:rPr>
              <a:t>Hide behind large item (e.g., cabinet, desk).</a:t>
            </a:r>
          </a:p>
          <a:p>
            <a:pPr marL="342900" indent="-342900" algn="l">
              <a:buFont typeface="Arial" panose="020B0604020202020204" pitchFamily="34" charset="0"/>
              <a:buChar char="•"/>
            </a:pPr>
            <a:r>
              <a:rPr lang="en-US" dirty="0">
                <a:solidFill>
                  <a:schemeClr val="tx1"/>
                </a:solidFill>
              </a:rPr>
              <a:t>Silence </a:t>
            </a:r>
            <a:r>
              <a:rPr lang="en-US" dirty="0" smtClean="0">
                <a:solidFill>
                  <a:schemeClr val="tx1"/>
                </a:solidFill>
              </a:rPr>
              <a:t>your cell </a:t>
            </a:r>
            <a:r>
              <a:rPr lang="en-US" dirty="0">
                <a:solidFill>
                  <a:schemeClr val="tx1"/>
                </a:solidFill>
              </a:rPr>
              <a:t>phone/pager. </a:t>
            </a:r>
          </a:p>
          <a:p>
            <a:pPr marL="342900" indent="-342900" algn="l">
              <a:buFont typeface="Arial" panose="020B0604020202020204" pitchFamily="34" charset="0"/>
              <a:buChar char="•"/>
            </a:pPr>
            <a:r>
              <a:rPr lang="en-US" dirty="0">
                <a:solidFill>
                  <a:schemeClr val="tx1"/>
                </a:solidFill>
              </a:rPr>
              <a:t>Remain quiet</a:t>
            </a:r>
            <a:r>
              <a:rPr lang="en-US" dirty="0" smtClean="0">
                <a:solidFill>
                  <a:schemeClr val="tx1"/>
                </a:solidFill>
              </a:rPr>
              <a:t>.</a:t>
            </a:r>
          </a:p>
          <a:p>
            <a:pPr marL="342900" indent="-342900" algn="l">
              <a:buFont typeface="Arial" panose="020B0604020202020204" pitchFamily="34" charset="0"/>
              <a:buChar char="•"/>
            </a:pPr>
            <a:r>
              <a:rPr lang="en-US" dirty="0" smtClean="0">
                <a:solidFill>
                  <a:schemeClr val="tx1"/>
                </a:solidFill>
              </a:rPr>
              <a:t>Stay in-place until law enforcement arrives at your location.</a:t>
            </a:r>
            <a:endParaRPr lang="en-US" dirty="0">
              <a:solidFill>
                <a:schemeClr val="tx1"/>
              </a:solidFill>
            </a:endParaRP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29</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PPT-143-01</a:t>
            </a:r>
            <a:endParaRPr lang="en-US" sz="1400" dirty="0" smtClean="0">
              <a:solidFill>
                <a:schemeClr val="bg1"/>
              </a:solidFill>
              <a:latin typeface="Verdana" pitchFamily="34" charset="0"/>
            </a:endParaRPr>
          </a:p>
        </p:txBody>
      </p:sp>
      <p:pic>
        <p:nvPicPr>
          <p:cNvPr id="9218" name="Picture 2" descr="C:\Users\stlane\Pictures\x Active Shooter\27 emergency.arlingtonva.u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2438400"/>
            <a:ext cx="3200400" cy="24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963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Course Objectives</a:t>
            </a:r>
          </a:p>
        </p:txBody>
      </p:sp>
      <p:sp>
        <p:nvSpPr>
          <p:cNvPr id="4099" name="Subtitle 2"/>
          <p:cNvSpPr>
            <a:spLocks noGrp="1"/>
          </p:cNvSpPr>
          <p:nvPr>
            <p:ph type="subTitle" idx="1"/>
          </p:nvPr>
        </p:nvSpPr>
        <p:spPr>
          <a:xfrm>
            <a:off x="609600" y="1447800"/>
            <a:ext cx="7924800" cy="4343400"/>
          </a:xfrm>
        </p:spPr>
        <p:txBody>
          <a:bodyPr/>
          <a:lstStyle/>
          <a:p>
            <a:pPr marL="342900" indent="-342900" algn="l">
              <a:buFont typeface="Arial" panose="020B0604020202020204" pitchFamily="34" charset="0"/>
              <a:buChar char="•"/>
            </a:pPr>
            <a:r>
              <a:rPr lang="en-US" dirty="0" smtClean="0">
                <a:solidFill>
                  <a:schemeClr val="tx1"/>
                </a:solidFill>
              </a:rPr>
              <a:t>To provide basic information on FEMA’s Active Shooter: IS-907 program</a:t>
            </a:r>
          </a:p>
          <a:p>
            <a:pPr marL="342900" indent="-342900" algn="l">
              <a:buFont typeface="Arial" panose="020B0604020202020204" pitchFamily="34" charset="0"/>
              <a:buChar char="•"/>
            </a:pPr>
            <a:r>
              <a:rPr lang="en-US" dirty="0">
                <a:solidFill>
                  <a:schemeClr val="tx1"/>
                </a:solidFill>
              </a:rPr>
              <a:t>Case Histories </a:t>
            </a:r>
            <a:endParaRPr lang="en-US" dirty="0" smtClean="0">
              <a:solidFill>
                <a:schemeClr val="tx1"/>
              </a:solidFill>
            </a:endParaRPr>
          </a:p>
          <a:p>
            <a:pPr marL="342900" indent="-342900" algn="l">
              <a:buFont typeface="Arial" panose="020B0604020202020204" pitchFamily="34" charset="0"/>
              <a:buChar char="•"/>
            </a:pPr>
            <a:r>
              <a:rPr lang="en-US" dirty="0" smtClean="0">
                <a:solidFill>
                  <a:schemeClr val="tx1"/>
                </a:solidFill>
              </a:rPr>
              <a:t>Preparedness and Prevention </a:t>
            </a:r>
          </a:p>
          <a:p>
            <a:pPr marL="342900" indent="-342900" algn="l">
              <a:buFont typeface="Arial" panose="020B0604020202020204" pitchFamily="34" charset="0"/>
              <a:buChar char="•"/>
            </a:pPr>
            <a:r>
              <a:rPr lang="en-US" dirty="0" smtClean="0">
                <a:solidFill>
                  <a:schemeClr val="tx1"/>
                </a:solidFill>
              </a:rPr>
              <a:t>Emergency Action Plans</a:t>
            </a:r>
          </a:p>
          <a:p>
            <a:pPr marL="342900" indent="-342900" algn="l">
              <a:buFont typeface="Arial" panose="020B0604020202020204" pitchFamily="34" charset="0"/>
              <a:buChar char="•"/>
            </a:pPr>
            <a:r>
              <a:rPr lang="en-US" dirty="0" smtClean="0">
                <a:solidFill>
                  <a:schemeClr val="tx1"/>
                </a:solidFill>
              </a:rPr>
              <a:t>Responsibilities of Management and Staff</a:t>
            </a:r>
          </a:p>
          <a:p>
            <a:pPr marL="342900" indent="-342900" algn="l">
              <a:buFont typeface="Arial" panose="020B0604020202020204" pitchFamily="34" charset="0"/>
              <a:buChar char="•"/>
            </a:pPr>
            <a:r>
              <a:rPr lang="en-US" dirty="0" smtClean="0">
                <a:solidFill>
                  <a:schemeClr val="tx1"/>
                </a:solidFill>
              </a:rPr>
              <a:t>Your response during an incident</a:t>
            </a:r>
            <a:endParaRPr lang="en-US" dirty="0">
              <a:solidFill>
                <a:schemeClr val="tx1"/>
              </a:solidFill>
            </a:endParaRPr>
          </a:p>
          <a:p>
            <a:pPr marL="342900" indent="-342900" algn="l">
              <a:buFont typeface="Arial" panose="020B0604020202020204" pitchFamily="34" charset="0"/>
              <a:buChar char="•"/>
            </a:pPr>
            <a:r>
              <a:rPr lang="en-US" dirty="0">
                <a:solidFill>
                  <a:schemeClr val="tx1"/>
                </a:solidFill>
              </a:rPr>
              <a:t>Law </a:t>
            </a:r>
            <a:r>
              <a:rPr lang="en-US" dirty="0" smtClean="0">
                <a:solidFill>
                  <a:schemeClr val="tx1"/>
                </a:solidFill>
              </a:rPr>
              <a:t>enforcement’s response actions </a:t>
            </a:r>
          </a:p>
          <a:p>
            <a:pPr marL="342900" indent="-342900" algn="l">
              <a:buFont typeface="Arial" panose="020B0604020202020204" pitchFamily="34" charset="0"/>
              <a:buChar char="•"/>
            </a:pPr>
            <a:r>
              <a:rPr lang="en-US" dirty="0" smtClean="0">
                <a:solidFill>
                  <a:schemeClr val="tx1"/>
                </a:solidFill>
              </a:rPr>
              <a:t>Managing </a:t>
            </a:r>
            <a:r>
              <a:rPr lang="en-US" dirty="0">
                <a:solidFill>
                  <a:schemeClr val="tx1"/>
                </a:solidFill>
              </a:rPr>
              <a:t>the consequences of an active shooter </a:t>
            </a:r>
            <a:r>
              <a:rPr lang="en-US" dirty="0" smtClean="0">
                <a:solidFill>
                  <a:schemeClr val="tx1"/>
                </a:solidFill>
              </a:rPr>
              <a:t>incident</a:t>
            </a:r>
            <a:endParaRPr lang="en-US" dirty="0">
              <a:solidFill>
                <a:schemeClr val="tx1"/>
              </a:solidFill>
            </a:endParaRP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PPT-143-01</a:t>
            </a:r>
            <a:endParaRPr lang="en-US" sz="1400" dirty="0" smtClean="0">
              <a:solidFill>
                <a:schemeClr val="bg1"/>
              </a:solidFill>
              <a:latin typeface="Verdana" pitchFamily="34" charset="0"/>
            </a:endParaRPr>
          </a:p>
        </p:txBody>
      </p:sp>
    </p:spTree>
    <p:extLst>
      <p:ext uri="{BB962C8B-B14F-4D97-AF65-F5344CB8AC3E}">
        <p14:creationId xmlns:p14="http://schemas.microsoft.com/office/powerpoint/2010/main" val="14220132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Fight</a:t>
            </a:r>
          </a:p>
        </p:txBody>
      </p:sp>
      <p:sp>
        <p:nvSpPr>
          <p:cNvPr id="4099" name="Subtitle 2"/>
          <p:cNvSpPr>
            <a:spLocks noGrp="1"/>
          </p:cNvSpPr>
          <p:nvPr>
            <p:ph type="subTitle" idx="1"/>
          </p:nvPr>
        </p:nvSpPr>
        <p:spPr>
          <a:xfrm>
            <a:off x="457200" y="1143000"/>
            <a:ext cx="5029200" cy="5029200"/>
          </a:xfrm>
        </p:spPr>
        <p:txBody>
          <a:bodyPr/>
          <a:lstStyle/>
          <a:p>
            <a:pPr algn="l"/>
            <a:r>
              <a:rPr lang="en-US" dirty="0" smtClean="0">
                <a:solidFill>
                  <a:schemeClr val="tx1"/>
                </a:solidFill>
              </a:rPr>
              <a:t>This is </a:t>
            </a:r>
            <a:r>
              <a:rPr lang="en-US" dirty="0">
                <a:solidFill>
                  <a:schemeClr val="tx1"/>
                </a:solidFill>
              </a:rPr>
              <a:t>an absolute last resort</a:t>
            </a:r>
            <a:r>
              <a:rPr lang="en-US" dirty="0" smtClean="0">
                <a:solidFill>
                  <a:schemeClr val="tx1"/>
                </a:solidFill>
              </a:rPr>
              <a:t>:</a:t>
            </a:r>
          </a:p>
          <a:p>
            <a:pPr algn="l"/>
            <a:endParaRPr lang="en-US" dirty="0">
              <a:solidFill>
                <a:schemeClr val="tx1"/>
              </a:solidFill>
            </a:endParaRPr>
          </a:p>
          <a:p>
            <a:pPr marL="342900" indent="-342900" algn="l">
              <a:buFont typeface="Arial" panose="020B0604020202020204" pitchFamily="34" charset="0"/>
              <a:buChar char="•"/>
            </a:pPr>
            <a:r>
              <a:rPr lang="en-US" dirty="0">
                <a:solidFill>
                  <a:schemeClr val="tx1"/>
                </a:solidFill>
              </a:rPr>
              <a:t>Act as aggressively as possible.</a:t>
            </a:r>
          </a:p>
          <a:p>
            <a:pPr marL="342900" indent="-342900" algn="l">
              <a:buFont typeface="Arial" panose="020B0604020202020204" pitchFamily="34" charset="0"/>
              <a:buChar char="•"/>
            </a:pPr>
            <a:r>
              <a:rPr lang="en-US" dirty="0">
                <a:solidFill>
                  <a:schemeClr val="tx1"/>
                </a:solidFill>
              </a:rPr>
              <a:t>Improvise weapons and throw items.</a:t>
            </a:r>
          </a:p>
          <a:p>
            <a:pPr marL="342900" indent="-342900" algn="l">
              <a:buFont typeface="Arial" panose="020B0604020202020204" pitchFamily="34" charset="0"/>
              <a:buChar char="•"/>
            </a:pPr>
            <a:r>
              <a:rPr lang="en-US" dirty="0">
                <a:solidFill>
                  <a:schemeClr val="tx1"/>
                </a:solidFill>
              </a:rPr>
              <a:t>Yell.</a:t>
            </a:r>
          </a:p>
          <a:p>
            <a:pPr marL="342900" indent="-342900" algn="l">
              <a:buFont typeface="Arial" panose="020B0604020202020204" pitchFamily="34" charset="0"/>
              <a:buChar char="•"/>
            </a:pPr>
            <a:r>
              <a:rPr lang="en-US" dirty="0">
                <a:solidFill>
                  <a:schemeClr val="tx1"/>
                </a:solidFill>
              </a:rPr>
              <a:t>Commit to your actions</a:t>
            </a:r>
            <a:r>
              <a:rPr lang="en-US" dirty="0" smtClean="0">
                <a:solidFill>
                  <a:schemeClr val="tx1"/>
                </a:solidFill>
              </a:rPr>
              <a:t>.</a:t>
            </a:r>
          </a:p>
          <a:p>
            <a:pPr marL="342900" indent="-342900" algn="l">
              <a:buFont typeface="Arial" panose="020B0604020202020204" pitchFamily="34" charset="0"/>
              <a:buChar char="•"/>
            </a:pPr>
            <a:endParaRPr lang="en-US" dirty="0" smtClean="0">
              <a:solidFill>
                <a:schemeClr val="tx1"/>
              </a:solidFill>
            </a:endParaRPr>
          </a:p>
          <a:p>
            <a:r>
              <a:rPr lang="en-US" b="1" dirty="0" smtClean="0">
                <a:solidFill>
                  <a:srgbClr val="FF0000"/>
                </a:solidFill>
                <a:ea typeface="Verdana" panose="020B0604030504040204" pitchFamily="34" charset="0"/>
                <a:cs typeface="Verdana" panose="020B0604030504040204" pitchFamily="34" charset="0"/>
              </a:rPr>
              <a:t>Whether </a:t>
            </a:r>
            <a:r>
              <a:rPr lang="en-US" b="1" dirty="0">
                <a:solidFill>
                  <a:srgbClr val="FF0000"/>
                </a:solidFill>
                <a:ea typeface="Verdana" panose="020B0604030504040204" pitchFamily="34" charset="0"/>
                <a:cs typeface="Verdana" panose="020B0604030504040204" pitchFamily="34" charset="0"/>
              </a:rPr>
              <a:t>you’re alone or with a </a:t>
            </a:r>
            <a:r>
              <a:rPr lang="en-US" b="1" dirty="0" smtClean="0">
                <a:solidFill>
                  <a:srgbClr val="FF0000"/>
                </a:solidFill>
                <a:ea typeface="Verdana" panose="020B0604030504040204" pitchFamily="34" charset="0"/>
                <a:cs typeface="Verdana" panose="020B0604030504040204" pitchFamily="34" charset="0"/>
              </a:rPr>
              <a:t>group-</a:t>
            </a:r>
          </a:p>
          <a:p>
            <a:r>
              <a:rPr lang="en-US" b="1" dirty="0" smtClean="0">
                <a:solidFill>
                  <a:srgbClr val="FF0000"/>
                </a:solidFill>
                <a:ea typeface="Verdana" panose="020B0604030504040204" pitchFamily="34" charset="0"/>
                <a:cs typeface="Verdana" panose="020B0604030504040204" pitchFamily="34" charset="0"/>
              </a:rPr>
              <a:t>you </a:t>
            </a:r>
            <a:r>
              <a:rPr lang="en-US" b="1" dirty="0">
                <a:solidFill>
                  <a:srgbClr val="FF0000"/>
                </a:solidFill>
                <a:ea typeface="Verdana" panose="020B0604030504040204" pitchFamily="34" charset="0"/>
                <a:cs typeface="Verdana" panose="020B0604030504040204" pitchFamily="34" charset="0"/>
              </a:rPr>
              <a:t>fight to live!</a:t>
            </a:r>
            <a:endParaRPr lang="en-US" b="1" dirty="0">
              <a:solidFill>
                <a:srgbClr val="FF0000"/>
              </a:solidFill>
            </a:endParaRP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30</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PPT-143-01</a:t>
            </a:r>
            <a:endParaRPr lang="en-US" sz="1400" dirty="0" smtClean="0">
              <a:solidFill>
                <a:schemeClr val="bg1"/>
              </a:solidFill>
              <a:latin typeface="Verdana" pitchFamily="34" charset="0"/>
            </a:endParaRPr>
          </a:p>
        </p:txBody>
      </p:sp>
      <p:pic>
        <p:nvPicPr>
          <p:cNvPr id="10242" name="Picture 2" descr="C:\Users\stlane\Pictures\x Active Shooter\28 emergency.arlingtonva.us.jpg"/>
          <p:cNvPicPr>
            <a:picLocks noChangeAspect="1" noChangeArrowheads="1"/>
          </p:cNvPicPr>
          <p:nvPr/>
        </p:nvPicPr>
        <p:blipFill rotWithShape="1">
          <a:blip r:embed="rId3">
            <a:extLst>
              <a:ext uri="{28A0092B-C50C-407E-A947-70E740481C1C}">
                <a14:useLocalDpi xmlns:a14="http://schemas.microsoft.com/office/drawing/2010/main" val="0"/>
              </a:ext>
            </a:extLst>
          </a:blip>
          <a:srcRect l="14041" t="11406" r="3292" b="6096"/>
          <a:stretch/>
        </p:blipFill>
        <p:spPr bwMode="auto">
          <a:xfrm>
            <a:off x="4851748" y="2209800"/>
            <a:ext cx="3895595" cy="2157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40251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Fight</a:t>
            </a:r>
          </a:p>
        </p:txBody>
      </p:sp>
      <p:sp>
        <p:nvSpPr>
          <p:cNvPr id="4099" name="Subtitle 2"/>
          <p:cNvSpPr>
            <a:spLocks noGrp="1"/>
          </p:cNvSpPr>
          <p:nvPr>
            <p:ph type="subTitle" idx="1"/>
          </p:nvPr>
        </p:nvSpPr>
        <p:spPr>
          <a:xfrm>
            <a:off x="609600" y="1295400"/>
            <a:ext cx="7924800" cy="4800600"/>
          </a:xfrm>
        </p:spPr>
        <p:txBody>
          <a:bodyPr/>
          <a:lstStyle/>
          <a:p>
            <a:r>
              <a:rPr lang="en-US" dirty="0" smtClean="0">
                <a:solidFill>
                  <a:srgbClr val="FF0000"/>
                </a:solidFill>
              </a:rPr>
              <a:t>Possible Defensive </a:t>
            </a:r>
            <a:r>
              <a:rPr lang="en-US" dirty="0">
                <a:solidFill>
                  <a:srgbClr val="FF0000"/>
                </a:solidFill>
              </a:rPr>
              <a:t>W</a:t>
            </a:r>
            <a:r>
              <a:rPr lang="en-US" dirty="0" smtClean="0">
                <a:solidFill>
                  <a:srgbClr val="FF0000"/>
                </a:solidFill>
              </a:rPr>
              <a:t>eapons</a:t>
            </a:r>
          </a:p>
          <a:p>
            <a:pPr algn="l"/>
            <a:endParaRPr lang="en-US" dirty="0">
              <a:solidFill>
                <a:schemeClr val="tx1"/>
              </a:solidFill>
            </a:endParaRPr>
          </a:p>
          <a:p>
            <a:pPr algn="l"/>
            <a:r>
              <a:rPr lang="en-US" dirty="0" smtClean="0">
                <a:solidFill>
                  <a:schemeClr val="tx1"/>
                </a:solidFill>
              </a:rPr>
              <a:t>Some of these will require you to “close the distance” between you and the attacker-Very Dangerous!</a:t>
            </a:r>
          </a:p>
          <a:p>
            <a:pPr marL="342900" indent="-342900" algn="l">
              <a:buFont typeface="Arial" panose="020B0604020202020204" pitchFamily="34" charset="0"/>
              <a:buChar char="•"/>
            </a:pPr>
            <a:r>
              <a:rPr lang="en-US" dirty="0" smtClean="0">
                <a:solidFill>
                  <a:schemeClr val="tx1"/>
                </a:solidFill>
              </a:rPr>
              <a:t>Letter Opener or scissors</a:t>
            </a:r>
            <a:endParaRPr lang="en-US" dirty="0">
              <a:solidFill>
                <a:schemeClr val="tx1"/>
              </a:solidFill>
            </a:endParaRPr>
          </a:p>
          <a:p>
            <a:pPr marL="342900" indent="-342900" algn="l">
              <a:buFont typeface="Arial" panose="020B0604020202020204" pitchFamily="34" charset="0"/>
              <a:buChar char="•"/>
            </a:pPr>
            <a:r>
              <a:rPr lang="en-US" dirty="0" smtClean="0">
                <a:solidFill>
                  <a:schemeClr val="tx1"/>
                </a:solidFill>
              </a:rPr>
              <a:t>Pepper Spray</a:t>
            </a:r>
          </a:p>
          <a:p>
            <a:pPr marL="342900" indent="-342900" algn="l">
              <a:buFont typeface="Arial" panose="020B0604020202020204" pitchFamily="34" charset="0"/>
              <a:buChar char="•"/>
            </a:pPr>
            <a:r>
              <a:rPr lang="en-US" dirty="0" smtClean="0">
                <a:solidFill>
                  <a:schemeClr val="tx1"/>
                </a:solidFill>
              </a:rPr>
              <a:t>Rat tail comb</a:t>
            </a:r>
          </a:p>
          <a:p>
            <a:pPr marL="342900" indent="-342900" algn="l">
              <a:buFont typeface="Arial" panose="020B0604020202020204" pitchFamily="34" charset="0"/>
              <a:buChar char="•"/>
            </a:pPr>
            <a:r>
              <a:rPr lang="en-US" dirty="0" smtClean="0">
                <a:solidFill>
                  <a:schemeClr val="tx1"/>
                </a:solidFill>
              </a:rPr>
              <a:t>Sharpened pencil</a:t>
            </a:r>
          </a:p>
          <a:p>
            <a:pPr marL="342900" indent="-342900" algn="l">
              <a:buFont typeface="Arial" panose="020B0604020202020204" pitchFamily="34" charset="0"/>
              <a:buChar char="•"/>
            </a:pPr>
            <a:r>
              <a:rPr lang="en-US" dirty="0" smtClean="0">
                <a:solidFill>
                  <a:schemeClr val="tx1"/>
                </a:solidFill>
              </a:rPr>
              <a:t>Fire Extinguisher: release the agent into the shooter’s face, then close-in.</a:t>
            </a:r>
            <a:endParaRPr lang="en-US" dirty="0">
              <a:solidFill>
                <a:schemeClr val="tx1"/>
              </a:solidFill>
            </a:endParaRP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31</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PPT-143-01</a:t>
            </a:r>
            <a:endParaRPr lang="en-US" sz="1400" dirty="0" smtClean="0">
              <a:solidFill>
                <a:schemeClr val="bg1"/>
              </a:solidFill>
              <a:latin typeface="Verdana" pitchFamily="34" charset="0"/>
            </a:endParaRPr>
          </a:p>
        </p:txBody>
      </p:sp>
      <p:pic>
        <p:nvPicPr>
          <p:cNvPr id="2050" name="Picture 2" descr="C:\Users\stlane\Pictures\x Active Shooter\29a glamourbeautycenter.com.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300" t="11206" r="13763" b="13981"/>
          <a:stretch/>
        </p:blipFill>
        <p:spPr bwMode="auto">
          <a:xfrm>
            <a:off x="5562600" y="3124200"/>
            <a:ext cx="1006258" cy="101819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stlane\Pictures\x Active Shooter\29b buybizsupplies.co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6200" y="2895600"/>
            <a:ext cx="10287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stlane\Pictures\x Active Shooter\29c supplygeeks.com.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7000" y="414239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305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Law Enforcement Arrival</a:t>
            </a:r>
          </a:p>
        </p:txBody>
      </p:sp>
      <p:sp>
        <p:nvSpPr>
          <p:cNvPr id="4099" name="Subtitle 2"/>
          <p:cNvSpPr>
            <a:spLocks noGrp="1"/>
          </p:cNvSpPr>
          <p:nvPr>
            <p:ph type="subTitle" idx="1"/>
          </p:nvPr>
        </p:nvSpPr>
        <p:spPr>
          <a:xfrm>
            <a:off x="609600" y="1295400"/>
            <a:ext cx="4724400" cy="4876800"/>
          </a:xfrm>
        </p:spPr>
        <p:txBody>
          <a:bodyPr/>
          <a:lstStyle/>
          <a:p>
            <a:pPr algn="l"/>
            <a:r>
              <a:rPr lang="en-US" dirty="0">
                <a:solidFill>
                  <a:schemeClr val="tx1"/>
                </a:solidFill>
              </a:rPr>
              <a:t>Law Enforcement’s </a:t>
            </a:r>
            <a:r>
              <a:rPr lang="en-US" dirty="0" smtClean="0">
                <a:solidFill>
                  <a:schemeClr val="tx1"/>
                </a:solidFill>
              </a:rPr>
              <a:t>Immediate </a:t>
            </a:r>
            <a:r>
              <a:rPr lang="en-US" dirty="0">
                <a:solidFill>
                  <a:schemeClr val="tx1"/>
                </a:solidFill>
              </a:rPr>
              <a:t>purpose:</a:t>
            </a:r>
          </a:p>
          <a:p>
            <a:pPr lvl="0" algn="l"/>
            <a:endParaRPr lang="en-US" dirty="0" smtClean="0">
              <a:solidFill>
                <a:schemeClr val="tx1"/>
              </a:solidFill>
            </a:endParaRPr>
          </a:p>
          <a:p>
            <a:pPr marL="457200" lvl="0" indent="-457200" algn="l">
              <a:buFont typeface="+mj-lt"/>
              <a:buAutoNum type="arabicPeriod"/>
            </a:pPr>
            <a:r>
              <a:rPr lang="en-US" dirty="0" smtClean="0">
                <a:solidFill>
                  <a:schemeClr val="tx1"/>
                </a:solidFill>
              </a:rPr>
              <a:t>Stop </a:t>
            </a:r>
            <a:r>
              <a:rPr lang="en-US" dirty="0">
                <a:solidFill>
                  <a:schemeClr val="tx1"/>
                </a:solidFill>
              </a:rPr>
              <a:t>the active </a:t>
            </a:r>
            <a:r>
              <a:rPr lang="en-US" dirty="0" smtClean="0">
                <a:solidFill>
                  <a:schemeClr val="tx1"/>
                </a:solidFill>
              </a:rPr>
              <a:t>shooter</a:t>
            </a:r>
            <a:endParaRPr lang="en-US" dirty="0">
              <a:solidFill>
                <a:schemeClr val="tx1"/>
              </a:solidFill>
            </a:endParaRPr>
          </a:p>
          <a:p>
            <a:pPr marL="457200" lvl="0" indent="-457200" algn="l">
              <a:buFont typeface="+mj-lt"/>
              <a:buAutoNum type="arabicPeriod"/>
            </a:pPr>
            <a:r>
              <a:rPr lang="en-US" dirty="0">
                <a:solidFill>
                  <a:schemeClr val="tx1"/>
                </a:solidFill>
              </a:rPr>
              <a:t>Proceed to area where last shots </a:t>
            </a:r>
            <a:r>
              <a:rPr lang="en-US" dirty="0" smtClean="0">
                <a:solidFill>
                  <a:schemeClr val="tx1"/>
                </a:solidFill>
              </a:rPr>
              <a:t>were heard</a:t>
            </a:r>
            <a:endParaRPr lang="en-US" dirty="0">
              <a:solidFill>
                <a:schemeClr val="tx1"/>
              </a:solidFill>
            </a:endParaRPr>
          </a:p>
          <a:p>
            <a:pPr marL="457200" lvl="0" indent="-457200" algn="l">
              <a:buFont typeface="+mj-lt"/>
              <a:buAutoNum type="arabicPeriod"/>
            </a:pPr>
            <a:r>
              <a:rPr lang="en-US" dirty="0">
                <a:solidFill>
                  <a:schemeClr val="tx1"/>
                </a:solidFill>
              </a:rPr>
              <a:t>First priority is to eliminate the </a:t>
            </a:r>
            <a:r>
              <a:rPr lang="en-US" dirty="0" smtClean="0">
                <a:solidFill>
                  <a:schemeClr val="tx1"/>
                </a:solidFill>
              </a:rPr>
              <a:t>threat</a:t>
            </a:r>
            <a:endParaRPr lang="en-US" dirty="0">
              <a:solidFill>
                <a:schemeClr val="tx1"/>
              </a:solidFill>
            </a:endParaRPr>
          </a:p>
          <a:p>
            <a:pPr marL="457200" lvl="0" indent="-457200" algn="l">
              <a:buFont typeface="+mj-lt"/>
              <a:buAutoNum type="arabicPeriod"/>
            </a:pPr>
            <a:r>
              <a:rPr lang="en-US" dirty="0">
                <a:solidFill>
                  <a:schemeClr val="tx1"/>
                </a:solidFill>
              </a:rPr>
              <a:t>Secondary teams </a:t>
            </a:r>
            <a:r>
              <a:rPr lang="en-US" dirty="0" smtClean="0">
                <a:solidFill>
                  <a:schemeClr val="tx1"/>
                </a:solidFill>
              </a:rPr>
              <a:t>will provide </a:t>
            </a:r>
            <a:r>
              <a:rPr lang="en-US" dirty="0">
                <a:solidFill>
                  <a:schemeClr val="tx1"/>
                </a:solidFill>
              </a:rPr>
              <a:t>EMS </a:t>
            </a:r>
            <a:r>
              <a:rPr lang="en-US" dirty="0" smtClean="0">
                <a:solidFill>
                  <a:schemeClr val="tx1"/>
                </a:solidFill>
              </a:rPr>
              <a:t>support</a:t>
            </a:r>
          </a:p>
          <a:p>
            <a:pPr lvl="0" algn="l"/>
            <a:endParaRPr lang="en-US" dirty="0">
              <a:solidFill>
                <a:schemeClr val="tx1"/>
              </a:solidFill>
            </a:endParaRP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32</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PPT-143-01</a:t>
            </a:r>
            <a:endParaRPr lang="en-US" sz="1400" dirty="0" smtClean="0">
              <a:solidFill>
                <a:schemeClr val="bg1"/>
              </a:solidFill>
              <a:latin typeface="Verdana" pitchFamily="34" charset="0"/>
            </a:endParaRPr>
          </a:p>
        </p:txBody>
      </p:sp>
      <p:pic>
        <p:nvPicPr>
          <p:cNvPr id="11266" name="Picture 2" descr="C:\Users\stlane\Pictures\x Active Shooter\30 policecrunch.com.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403" r="5017" b="5624"/>
          <a:stretch/>
        </p:blipFill>
        <p:spPr bwMode="auto">
          <a:xfrm>
            <a:off x="5181600" y="1600200"/>
            <a:ext cx="3657600" cy="4209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3650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Additional Teams</a:t>
            </a:r>
          </a:p>
        </p:txBody>
      </p:sp>
      <p:sp>
        <p:nvSpPr>
          <p:cNvPr id="4099" name="Subtitle 2"/>
          <p:cNvSpPr>
            <a:spLocks noGrp="1"/>
          </p:cNvSpPr>
          <p:nvPr>
            <p:ph type="subTitle" idx="1"/>
          </p:nvPr>
        </p:nvSpPr>
        <p:spPr>
          <a:xfrm>
            <a:off x="533400" y="1371600"/>
            <a:ext cx="8077200" cy="4800600"/>
          </a:xfrm>
        </p:spPr>
        <p:txBody>
          <a:bodyPr/>
          <a:lstStyle/>
          <a:p>
            <a:pPr algn="l"/>
            <a:r>
              <a:rPr lang="en-US" b="1" dirty="0">
                <a:solidFill>
                  <a:schemeClr val="tx1"/>
                </a:solidFill>
              </a:rPr>
              <a:t>Officers and Rescue Teams</a:t>
            </a:r>
            <a:r>
              <a:rPr lang="en-US" dirty="0">
                <a:solidFill>
                  <a:schemeClr val="tx1"/>
                </a:solidFill>
              </a:rPr>
              <a:t> </a:t>
            </a:r>
            <a:r>
              <a:rPr lang="en-US" b="1" dirty="0">
                <a:solidFill>
                  <a:schemeClr val="tx1"/>
                </a:solidFill>
              </a:rPr>
              <a:t>may:</a:t>
            </a:r>
          </a:p>
          <a:p>
            <a:pPr marL="342900" indent="-342900" algn="l">
              <a:buFont typeface="Arial" panose="020B0604020202020204" pitchFamily="34" charset="0"/>
              <a:buChar char="•"/>
            </a:pPr>
            <a:r>
              <a:rPr lang="en-US" dirty="0">
                <a:solidFill>
                  <a:schemeClr val="tx1"/>
                </a:solidFill>
              </a:rPr>
              <a:t>Wear bulletproof vests, helmets, and other </a:t>
            </a:r>
            <a:r>
              <a:rPr lang="en-US" dirty="0" smtClean="0">
                <a:solidFill>
                  <a:schemeClr val="tx1"/>
                </a:solidFill>
              </a:rPr>
              <a:t>equipment</a:t>
            </a:r>
          </a:p>
          <a:p>
            <a:pPr marL="342900" indent="-342900" algn="l">
              <a:buFont typeface="Arial" panose="020B0604020202020204" pitchFamily="34" charset="0"/>
              <a:buChar char="•"/>
            </a:pPr>
            <a:r>
              <a:rPr lang="en-US" dirty="0" smtClean="0">
                <a:solidFill>
                  <a:schemeClr val="tx1"/>
                </a:solidFill>
              </a:rPr>
              <a:t>Wear a variety of uniforms or be in civilian clothes</a:t>
            </a:r>
            <a:endParaRPr lang="en-US" dirty="0">
              <a:solidFill>
                <a:schemeClr val="tx1"/>
              </a:solidFill>
            </a:endParaRPr>
          </a:p>
          <a:p>
            <a:pPr marL="342900" indent="-342900" algn="l">
              <a:buFont typeface="Arial" panose="020B0604020202020204" pitchFamily="34" charset="0"/>
              <a:buChar char="•"/>
            </a:pPr>
            <a:r>
              <a:rPr lang="en-US" dirty="0">
                <a:solidFill>
                  <a:schemeClr val="tx1"/>
                </a:solidFill>
              </a:rPr>
              <a:t>Be armed with rifles, </a:t>
            </a:r>
            <a:r>
              <a:rPr lang="en-US" dirty="0" smtClean="0">
                <a:solidFill>
                  <a:schemeClr val="tx1"/>
                </a:solidFill>
              </a:rPr>
              <a:t/>
            </a:r>
            <a:br>
              <a:rPr lang="en-US" dirty="0" smtClean="0">
                <a:solidFill>
                  <a:schemeClr val="tx1"/>
                </a:solidFill>
              </a:rPr>
            </a:br>
            <a:r>
              <a:rPr lang="en-US" dirty="0" smtClean="0">
                <a:solidFill>
                  <a:schemeClr val="tx1"/>
                </a:solidFill>
              </a:rPr>
              <a:t>shotguns</a:t>
            </a:r>
            <a:r>
              <a:rPr lang="en-US" dirty="0">
                <a:solidFill>
                  <a:schemeClr val="tx1"/>
                </a:solidFill>
              </a:rPr>
              <a:t>, and/or </a:t>
            </a:r>
            <a:r>
              <a:rPr lang="en-US" dirty="0" smtClean="0">
                <a:solidFill>
                  <a:schemeClr val="tx1"/>
                </a:solidFill>
              </a:rPr>
              <a:t>handguns</a:t>
            </a:r>
            <a:endParaRPr lang="en-US" dirty="0">
              <a:solidFill>
                <a:schemeClr val="tx1"/>
              </a:solidFill>
            </a:endParaRPr>
          </a:p>
          <a:p>
            <a:pPr marL="342900" indent="-342900" algn="l">
              <a:buFont typeface="Arial" panose="020B0604020202020204" pitchFamily="34" charset="0"/>
              <a:buChar char="•"/>
            </a:pPr>
            <a:r>
              <a:rPr lang="en-US" dirty="0">
                <a:solidFill>
                  <a:schemeClr val="tx1"/>
                </a:solidFill>
              </a:rPr>
              <a:t>Use pepper </a:t>
            </a:r>
            <a:r>
              <a:rPr lang="en-US" dirty="0" smtClean="0">
                <a:solidFill>
                  <a:schemeClr val="tx1"/>
                </a:solidFill>
              </a:rPr>
              <a:t>spray</a:t>
            </a:r>
            <a:endParaRPr lang="en-US" dirty="0">
              <a:solidFill>
                <a:schemeClr val="tx1"/>
              </a:solidFill>
            </a:endParaRPr>
          </a:p>
          <a:p>
            <a:pPr marL="342900" indent="-342900" algn="l">
              <a:buFont typeface="Arial" panose="020B0604020202020204" pitchFamily="34" charset="0"/>
              <a:buChar char="•"/>
            </a:pPr>
            <a:r>
              <a:rPr lang="en-US" dirty="0">
                <a:solidFill>
                  <a:schemeClr val="tx1"/>
                </a:solidFill>
              </a:rPr>
              <a:t>Shout </a:t>
            </a:r>
            <a:r>
              <a:rPr lang="en-US" dirty="0" smtClean="0">
                <a:solidFill>
                  <a:schemeClr val="tx1"/>
                </a:solidFill>
              </a:rPr>
              <a:t>commands</a:t>
            </a:r>
            <a:endParaRPr lang="en-US" dirty="0">
              <a:solidFill>
                <a:schemeClr val="tx1"/>
              </a:solidFill>
            </a:endParaRPr>
          </a:p>
          <a:p>
            <a:pPr marL="342900" indent="-342900" algn="l">
              <a:buFont typeface="Arial" panose="020B0604020202020204" pitchFamily="34" charset="0"/>
              <a:buChar char="•"/>
            </a:pPr>
            <a:r>
              <a:rPr lang="en-US" dirty="0">
                <a:solidFill>
                  <a:schemeClr val="tx1"/>
                </a:solidFill>
              </a:rPr>
              <a:t>Push individuals to the </a:t>
            </a:r>
            <a:r>
              <a:rPr lang="en-US" dirty="0" smtClean="0">
                <a:solidFill>
                  <a:schemeClr val="tx1"/>
                </a:solidFill>
              </a:rPr>
              <a:t/>
            </a:r>
            <a:br>
              <a:rPr lang="en-US" dirty="0" smtClean="0">
                <a:solidFill>
                  <a:schemeClr val="tx1"/>
                </a:solidFill>
              </a:rPr>
            </a:br>
            <a:r>
              <a:rPr lang="en-US" dirty="0" smtClean="0">
                <a:solidFill>
                  <a:schemeClr val="tx1"/>
                </a:solidFill>
              </a:rPr>
              <a:t>ground </a:t>
            </a:r>
            <a:r>
              <a:rPr lang="en-US" dirty="0">
                <a:solidFill>
                  <a:schemeClr val="tx1"/>
                </a:solidFill>
              </a:rPr>
              <a:t>for their </a:t>
            </a:r>
            <a:r>
              <a:rPr lang="en-US" dirty="0" smtClean="0">
                <a:solidFill>
                  <a:schemeClr val="tx1"/>
                </a:solidFill>
              </a:rPr>
              <a:t>safety</a:t>
            </a:r>
            <a:endParaRPr lang="en-US" dirty="0">
              <a:solidFill>
                <a:schemeClr val="tx1"/>
              </a:solidFill>
            </a:endParaRP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33</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PPT-143-01</a:t>
            </a:r>
            <a:endParaRPr lang="en-US" sz="1400" dirty="0" smtClean="0">
              <a:solidFill>
                <a:schemeClr val="bg1"/>
              </a:solidFill>
              <a:latin typeface="Verdana" pitchFamily="34" charset="0"/>
            </a:endParaRPr>
          </a:p>
        </p:txBody>
      </p:sp>
      <p:pic>
        <p:nvPicPr>
          <p:cNvPr id="3074" name="Picture 2" descr="C:\Users\stlane\Pictures\x Active Shooter\30c thelibertarianrepublic.com.jpg"/>
          <p:cNvPicPr>
            <a:picLocks noChangeAspect="1" noChangeArrowheads="1"/>
          </p:cNvPicPr>
          <p:nvPr/>
        </p:nvPicPr>
        <p:blipFill rotWithShape="1">
          <a:blip r:embed="rId3">
            <a:extLst>
              <a:ext uri="{28A0092B-C50C-407E-A947-70E740481C1C}">
                <a14:useLocalDpi xmlns:a14="http://schemas.microsoft.com/office/drawing/2010/main" val="0"/>
              </a:ext>
            </a:extLst>
          </a:blip>
          <a:srcRect r="33342"/>
          <a:stretch/>
        </p:blipFill>
        <p:spPr bwMode="auto">
          <a:xfrm>
            <a:off x="5410200" y="3276600"/>
            <a:ext cx="3248090" cy="2598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116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Reacting to Law Enforcement</a:t>
            </a:r>
          </a:p>
        </p:txBody>
      </p:sp>
      <p:sp>
        <p:nvSpPr>
          <p:cNvPr id="4099" name="Subtitle 2"/>
          <p:cNvSpPr>
            <a:spLocks noGrp="1"/>
          </p:cNvSpPr>
          <p:nvPr>
            <p:ph type="subTitle" idx="1"/>
          </p:nvPr>
        </p:nvSpPr>
        <p:spPr>
          <a:xfrm>
            <a:off x="533400" y="1219200"/>
            <a:ext cx="5791200" cy="5029200"/>
          </a:xfrm>
        </p:spPr>
        <p:txBody>
          <a:bodyPr/>
          <a:lstStyle/>
          <a:p>
            <a:pPr marL="342900" indent="-342900" algn="l">
              <a:buFont typeface="Arial" panose="020B0604020202020204" pitchFamily="34" charset="0"/>
              <a:buChar char="•"/>
            </a:pPr>
            <a:r>
              <a:rPr lang="en-US" dirty="0">
                <a:solidFill>
                  <a:schemeClr val="tx1"/>
                </a:solidFill>
              </a:rPr>
              <a:t>Remain calm.</a:t>
            </a:r>
          </a:p>
          <a:p>
            <a:pPr marL="342900" indent="-342900" algn="l">
              <a:buFont typeface="Arial" panose="020B0604020202020204" pitchFamily="34" charset="0"/>
              <a:buChar char="•"/>
            </a:pPr>
            <a:r>
              <a:rPr lang="en-US" dirty="0">
                <a:solidFill>
                  <a:schemeClr val="tx1"/>
                </a:solidFill>
              </a:rPr>
              <a:t>Put down any items.</a:t>
            </a:r>
          </a:p>
          <a:p>
            <a:pPr marL="342900" indent="-342900" algn="l">
              <a:buFont typeface="Arial" panose="020B0604020202020204" pitchFamily="34" charset="0"/>
              <a:buChar char="•"/>
            </a:pPr>
            <a:r>
              <a:rPr lang="en-US" dirty="0">
                <a:solidFill>
                  <a:schemeClr val="tx1"/>
                </a:solidFill>
              </a:rPr>
              <a:t>Raise </a:t>
            </a:r>
            <a:r>
              <a:rPr lang="en-US" dirty="0" smtClean="0">
                <a:solidFill>
                  <a:schemeClr val="tx1"/>
                </a:solidFill>
              </a:rPr>
              <a:t>empty hands </a:t>
            </a:r>
            <a:r>
              <a:rPr lang="en-US" dirty="0">
                <a:solidFill>
                  <a:schemeClr val="tx1"/>
                </a:solidFill>
              </a:rPr>
              <a:t>and spread fingers.</a:t>
            </a:r>
          </a:p>
          <a:p>
            <a:pPr marL="342900" indent="-342900" algn="l">
              <a:buFont typeface="Arial" panose="020B0604020202020204" pitchFamily="34" charset="0"/>
              <a:buChar char="•"/>
            </a:pPr>
            <a:r>
              <a:rPr lang="en-US" dirty="0">
                <a:solidFill>
                  <a:schemeClr val="tx1"/>
                </a:solidFill>
              </a:rPr>
              <a:t>Avoid quick movements.</a:t>
            </a:r>
          </a:p>
          <a:p>
            <a:pPr marL="342900" indent="-342900" algn="l">
              <a:buFont typeface="Arial" panose="020B0604020202020204" pitchFamily="34" charset="0"/>
              <a:buChar char="•"/>
            </a:pPr>
            <a:r>
              <a:rPr lang="en-US" dirty="0">
                <a:solidFill>
                  <a:schemeClr val="tx1"/>
                </a:solidFill>
              </a:rPr>
              <a:t>Avoid pointing, </a:t>
            </a:r>
            <a:r>
              <a:rPr lang="en-US" dirty="0" smtClean="0">
                <a:solidFill>
                  <a:schemeClr val="tx1"/>
                </a:solidFill>
              </a:rPr>
              <a:t>screaming </a:t>
            </a:r>
            <a:r>
              <a:rPr lang="en-US" dirty="0">
                <a:solidFill>
                  <a:schemeClr val="tx1"/>
                </a:solidFill>
              </a:rPr>
              <a:t>or yelling.</a:t>
            </a:r>
          </a:p>
          <a:p>
            <a:pPr marL="342900" indent="-342900" algn="l">
              <a:buFont typeface="Arial" panose="020B0604020202020204" pitchFamily="34" charset="0"/>
              <a:buChar char="•"/>
            </a:pPr>
            <a:r>
              <a:rPr lang="en-US" dirty="0">
                <a:solidFill>
                  <a:schemeClr val="tx1"/>
                </a:solidFill>
              </a:rPr>
              <a:t>Listen to LEN Officers and heed their directions</a:t>
            </a:r>
          </a:p>
          <a:p>
            <a:pPr marL="342900" indent="-342900" algn="l">
              <a:buFont typeface="Arial" panose="020B0604020202020204" pitchFamily="34" charset="0"/>
              <a:buChar char="•"/>
            </a:pPr>
            <a:r>
              <a:rPr lang="en-US" dirty="0">
                <a:solidFill>
                  <a:schemeClr val="tx1"/>
                </a:solidFill>
              </a:rPr>
              <a:t>Proceed in direction from which officers are </a:t>
            </a:r>
            <a:r>
              <a:rPr lang="en-US" dirty="0" smtClean="0">
                <a:solidFill>
                  <a:schemeClr val="tx1"/>
                </a:solidFill>
              </a:rPr>
              <a:t>entering unless directed otherwise.</a:t>
            </a:r>
            <a:endParaRPr lang="en-US" dirty="0">
              <a:solidFill>
                <a:schemeClr val="tx1"/>
              </a:solidFill>
            </a:endParaRP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34</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PPT-143-01</a:t>
            </a:r>
            <a:endParaRPr lang="en-US" sz="1400" dirty="0" smtClean="0">
              <a:solidFill>
                <a:schemeClr val="bg1"/>
              </a:solidFill>
              <a:latin typeface="Verdana" pitchFamily="34" charset="0"/>
            </a:endParaRPr>
          </a:p>
        </p:txBody>
      </p:sp>
      <p:pic>
        <p:nvPicPr>
          <p:cNvPr id="12290" name="Picture 2" descr="C:\Users\stlane\Pictures\x Active Shooter\32 ironmountaindailynews.co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209800"/>
            <a:ext cx="3027034" cy="2229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0605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Safe Location</a:t>
            </a:r>
          </a:p>
        </p:txBody>
      </p:sp>
      <p:sp>
        <p:nvSpPr>
          <p:cNvPr id="4099" name="Subtitle 2"/>
          <p:cNvSpPr>
            <a:spLocks noGrp="1"/>
          </p:cNvSpPr>
          <p:nvPr>
            <p:ph type="subTitle" idx="1"/>
          </p:nvPr>
        </p:nvSpPr>
        <p:spPr>
          <a:xfrm>
            <a:off x="609600" y="1295400"/>
            <a:ext cx="7924800" cy="4800600"/>
          </a:xfrm>
        </p:spPr>
        <p:txBody>
          <a:bodyPr/>
          <a:lstStyle/>
          <a:p>
            <a:pPr marL="342900" indent="-342900" algn="l">
              <a:buFont typeface="Arial" panose="020B0604020202020204" pitchFamily="34" charset="0"/>
              <a:buChar char="•"/>
            </a:pPr>
            <a:r>
              <a:rPr lang="en-US" dirty="0" smtClean="0">
                <a:solidFill>
                  <a:schemeClr val="tx1"/>
                </a:solidFill>
              </a:rPr>
              <a:t>You will be moved to a safe location:</a:t>
            </a:r>
          </a:p>
          <a:p>
            <a:pPr marL="342900" indent="-342900" algn="l">
              <a:buFont typeface="Arial" panose="020B0604020202020204" pitchFamily="34" charset="0"/>
              <a:buChar char="•"/>
            </a:pPr>
            <a:r>
              <a:rPr lang="en-US" dirty="0" smtClean="0">
                <a:solidFill>
                  <a:schemeClr val="tx1"/>
                </a:solidFill>
              </a:rPr>
              <a:t>An area </a:t>
            </a:r>
            <a:r>
              <a:rPr lang="en-US" dirty="0">
                <a:solidFill>
                  <a:schemeClr val="tx1"/>
                </a:solidFill>
              </a:rPr>
              <a:t>controlled by law enforcement </a:t>
            </a:r>
            <a:r>
              <a:rPr lang="en-US" dirty="0" smtClean="0">
                <a:solidFill>
                  <a:schemeClr val="tx1"/>
                </a:solidFill>
              </a:rPr>
              <a:t>until</a:t>
            </a:r>
            <a:r>
              <a:rPr lang="en-US" dirty="0">
                <a:solidFill>
                  <a:schemeClr val="tx1"/>
                </a:solidFill>
              </a:rPr>
              <a:t> </a:t>
            </a:r>
            <a:r>
              <a:rPr lang="en-US" dirty="0" smtClean="0">
                <a:solidFill>
                  <a:schemeClr val="tx1"/>
                </a:solidFill>
              </a:rPr>
              <a:t>the </a:t>
            </a:r>
            <a:r>
              <a:rPr lang="en-US" dirty="0">
                <a:solidFill>
                  <a:schemeClr val="tx1"/>
                </a:solidFill>
              </a:rPr>
              <a:t>situation is under control.</a:t>
            </a:r>
          </a:p>
          <a:p>
            <a:pPr marL="342900" indent="-342900" algn="l">
              <a:buFont typeface="Arial" panose="020B0604020202020204" pitchFamily="34" charset="0"/>
              <a:buChar char="•"/>
            </a:pPr>
            <a:r>
              <a:rPr lang="en-US" dirty="0">
                <a:solidFill>
                  <a:schemeClr val="tx1"/>
                </a:solidFill>
              </a:rPr>
              <a:t>All witnesses are identified and questioned.</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35</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PPT-143-01</a:t>
            </a:r>
            <a:endParaRPr lang="en-US" sz="1400" dirty="0" smtClean="0">
              <a:solidFill>
                <a:schemeClr val="bg1"/>
              </a:solidFill>
              <a:latin typeface="Verdana" pitchFamily="34" charset="0"/>
            </a:endParaRPr>
          </a:p>
        </p:txBody>
      </p:sp>
      <p:pic>
        <p:nvPicPr>
          <p:cNvPr id="6146" name="Picture 2" descr="C:\Users\stlane\Pictures\x Active Shooter\33a eastmanbusinesspark.co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362324"/>
            <a:ext cx="4214814" cy="2809876"/>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stlane\Pictures\x Active Shooter\33b pix-hd.co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7000" y="3362324"/>
            <a:ext cx="1768430" cy="2809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86564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Managing Consequences</a:t>
            </a:r>
          </a:p>
        </p:txBody>
      </p:sp>
      <p:sp>
        <p:nvSpPr>
          <p:cNvPr id="4099" name="Subtitle 2"/>
          <p:cNvSpPr>
            <a:spLocks noGrp="1"/>
          </p:cNvSpPr>
          <p:nvPr>
            <p:ph type="subTitle" idx="1"/>
          </p:nvPr>
        </p:nvSpPr>
        <p:spPr>
          <a:xfrm>
            <a:off x="609600" y="1295400"/>
            <a:ext cx="7924800" cy="4800600"/>
          </a:xfrm>
        </p:spPr>
        <p:txBody>
          <a:bodyPr/>
          <a:lstStyle/>
          <a:p>
            <a:pPr marL="342900" indent="-342900" algn="l">
              <a:buFont typeface="Arial" panose="020B0604020202020204" pitchFamily="34" charset="0"/>
              <a:buChar char="•"/>
            </a:pPr>
            <a:r>
              <a:rPr lang="en-US" dirty="0">
                <a:solidFill>
                  <a:schemeClr val="tx1"/>
                </a:solidFill>
              </a:rPr>
              <a:t>Determine who is missing or injured (accountability location)</a:t>
            </a:r>
          </a:p>
          <a:p>
            <a:pPr marL="342900" indent="-342900" algn="l">
              <a:buFont typeface="Arial" panose="020B0604020202020204" pitchFamily="34" charset="0"/>
              <a:buChar char="•"/>
            </a:pPr>
            <a:r>
              <a:rPr lang="en-US" dirty="0">
                <a:solidFill>
                  <a:schemeClr val="tx1"/>
                </a:solidFill>
              </a:rPr>
              <a:t>Determine a method for notifying families.</a:t>
            </a:r>
          </a:p>
          <a:p>
            <a:pPr marL="342900" indent="-342900" algn="l">
              <a:buFont typeface="Arial" panose="020B0604020202020204" pitchFamily="34" charset="0"/>
              <a:buChar char="•"/>
            </a:pPr>
            <a:r>
              <a:rPr lang="en-US" dirty="0">
                <a:solidFill>
                  <a:schemeClr val="tx1"/>
                </a:solidFill>
              </a:rPr>
              <a:t>Assess psychological state of </a:t>
            </a:r>
            <a:r>
              <a:rPr lang="en-US" dirty="0" smtClean="0">
                <a:solidFill>
                  <a:schemeClr val="tx1"/>
                </a:solidFill>
              </a:rPr>
              <a:t>individuals and provide for stress counseling.</a:t>
            </a:r>
            <a:endParaRPr lang="en-US" dirty="0">
              <a:solidFill>
                <a:schemeClr val="tx1"/>
              </a:solidFill>
            </a:endParaRPr>
          </a:p>
          <a:p>
            <a:pPr marL="342900" indent="-342900" algn="l">
              <a:buFont typeface="Arial" panose="020B0604020202020204" pitchFamily="34" charset="0"/>
              <a:buChar char="•"/>
            </a:pPr>
            <a:r>
              <a:rPr lang="en-US" dirty="0">
                <a:solidFill>
                  <a:schemeClr val="tx1"/>
                </a:solidFill>
              </a:rPr>
              <a:t>Identify and fill critical personnel or operational gaps.</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36</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PPT-143-01</a:t>
            </a:r>
            <a:endParaRPr lang="en-US" sz="1400" dirty="0" smtClean="0">
              <a:solidFill>
                <a:schemeClr val="bg1"/>
              </a:solidFill>
              <a:latin typeface="Verdana" pitchFamily="34" charset="0"/>
            </a:endParaRPr>
          </a:p>
        </p:txBody>
      </p:sp>
      <p:pic>
        <p:nvPicPr>
          <p:cNvPr id="1026" name="Picture 2" descr="C:\Users\stlane\Pictures\x Active Shooter\38 accidental.com.au.jpg"/>
          <p:cNvPicPr>
            <a:picLocks noChangeAspect="1" noChangeArrowheads="1"/>
          </p:cNvPicPr>
          <p:nvPr/>
        </p:nvPicPr>
        <p:blipFill rotWithShape="1">
          <a:blip r:embed="rId3">
            <a:extLst>
              <a:ext uri="{28A0092B-C50C-407E-A947-70E740481C1C}">
                <a14:useLocalDpi xmlns:a14="http://schemas.microsoft.com/office/drawing/2010/main" val="0"/>
              </a:ext>
            </a:extLst>
          </a:blip>
          <a:srcRect l="5024" t="16926" r="2920" b="17058"/>
          <a:stretch/>
        </p:blipFill>
        <p:spPr bwMode="auto">
          <a:xfrm>
            <a:off x="3048000" y="3962400"/>
            <a:ext cx="3208752" cy="2301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4645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Post-Event Actions</a:t>
            </a:r>
          </a:p>
        </p:txBody>
      </p:sp>
      <p:sp>
        <p:nvSpPr>
          <p:cNvPr id="4099" name="Subtitle 2"/>
          <p:cNvSpPr>
            <a:spLocks noGrp="1"/>
          </p:cNvSpPr>
          <p:nvPr>
            <p:ph type="subTitle" idx="1"/>
          </p:nvPr>
        </p:nvSpPr>
        <p:spPr>
          <a:xfrm>
            <a:off x="609600" y="1295400"/>
            <a:ext cx="4267200" cy="4876800"/>
          </a:xfrm>
        </p:spPr>
        <p:txBody>
          <a:bodyPr/>
          <a:lstStyle/>
          <a:p>
            <a:pPr algn="l"/>
            <a:r>
              <a:rPr lang="en-US" dirty="0">
                <a:solidFill>
                  <a:srgbClr val="FF0000"/>
                </a:solidFill>
              </a:rPr>
              <a:t>Important to:</a:t>
            </a:r>
          </a:p>
          <a:p>
            <a:pPr marL="457200" indent="-457200" algn="l">
              <a:buFont typeface="+mj-lt"/>
              <a:buAutoNum type="arabicPeriod"/>
            </a:pPr>
            <a:r>
              <a:rPr lang="en-US" dirty="0">
                <a:solidFill>
                  <a:schemeClr val="tx1"/>
                </a:solidFill>
              </a:rPr>
              <a:t>Manage consequences</a:t>
            </a:r>
          </a:p>
          <a:p>
            <a:pPr marL="457200" indent="-457200" algn="l">
              <a:buFont typeface="+mj-lt"/>
              <a:buAutoNum type="arabicPeriod"/>
            </a:pPr>
            <a:r>
              <a:rPr lang="en-US" dirty="0" smtClean="0">
                <a:solidFill>
                  <a:schemeClr val="tx1"/>
                </a:solidFill>
              </a:rPr>
              <a:t>Critique </a:t>
            </a:r>
            <a:r>
              <a:rPr lang="en-US" dirty="0">
                <a:solidFill>
                  <a:schemeClr val="tx1"/>
                </a:solidFill>
              </a:rPr>
              <a:t>lessons learned </a:t>
            </a:r>
            <a:endParaRPr lang="en-US" dirty="0" smtClean="0">
              <a:solidFill>
                <a:schemeClr val="tx1"/>
              </a:solidFill>
            </a:endParaRPr>
          </a:p>
          <a:p>
            <a:pPr algn="l"/>
            <a:endParaRPr lang="en-US" dirty="0">
              <a:solidFill>
                <a:schemeClr val="tx1"/>
              </a:solidFill>
            </a:endParaRPr>
          </a:p>
          <a:p>
            <a:pPr algn="l"/>
            <a:r>
              <a:rPr lang="en-US" dirty="0">
                <a:solidFill>
                  <a:srgbClr val="060ABA"/>
                </a:solidFill>
              </a:rPr>
              <a:t>Results:</a:t>
            </a:r>
          </a:p>
          <a:p>
            <a:pPr marL="342900" indent="-342900" algn="l">
              <a:buFont typeface="Wingdings" panose="05000000000000000000" pitchFamily="2" charset="2"/>
              <a:buChar char="§"/>
            </a:pPr>
            <a:r>
              <a:rPr lang="en-US" dirty="0">
                <a:solidFill>
                  <a:schemeClr val="tx1"/>
                </a:solidFill>
              </a:rPr>
              <a:t>Promotes well-being of those involved </a:t>
            </a:r>
          </a:p>
          <a:p>
            <a:pPr marL="342900" indent="-342900" algn="l">
              <a:buFont typeface="Wingdings" panose="05000000000000000000" pitchFamily="2" charset="2"/>
              <a:buChar char="§"/>
            </a:pPr>
            <a:r>
              <a:rPr lang="en-US" dirty="0">
                <a:solidFill>
                  <a:schemeClr val="tx1"/>
                </a:solidFill>
              </a:rPr>
              <a:t>Facilitates preparedness for future emergencies</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37</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PPT-143-01</a:t>
            </a:r>
            <a:endParaRPr lang="en-US" sz="1400" dirty="0" smtClean="0">
              <a:solidFill>
                <a:schemeClr val="bg1"/>
              </a:solidFill>
              <a:latin typeface="Verdana" pitchFamily="34" charset="0"/>
            </a:endParaRPr>
          </a:p>
        </p:txBody>
      </p:sp>
      <p:pic>
        <p:nvPicPr>
          <p:cNvPr id="17410" name="Picture 2" descr="C:\Users\stlane\Pictures\x Active Shooter\ne37 npt-business.co.u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204224"/>
            <a:ext cx="3810000"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1394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Post-Event Actions</a:t>
            </a:r>
          </a:p>
        </p:txBody>
      </p:sp>
      <p:sp>
        <p:nvSpPr>
          <p:cNvPr id="4099" name="Subtitle 2"/>
          <p:cNvSpPr>
            <a:spLocks noGrp="1"/>
          </p:cNvSpPr>
          <p:nvPr>
            <p:ph type="subTitle" idx="1"/>
          </p:nvPr>
        </p:nvSpPr>
        <p:spPr>
          <a:xfrm>
            <a:off x="457200" y="1066800"/>
            <a:ext cx="5105400" cy="5105400"/>
          </a:xfrm>
        </p:spPr>
        <p:txBody>
          <a:bodyPr/>
          <a:lstStyle/>
          <a:p>
            <a:pPr marL="342900" indent="-342900" algn="l">
              <a:buFont typeface="Arial" panose="020B0604020202020204" pitchFamily="34" charset="0"/>
              <a:buChar char="•"/>
            </a:pPr>
            <a:r>
              <a:rPr lang="en-US" dirty="0">
                <a:solidFill>
                  <a:schemeClr val="tx1"/>
                </a:solidFill>
              </a:rPr>
              <a:t>Document response activities</a:t>
            </a:r>
            <a:r>
              <a:rPr lang="en-US" dirty="0" smtClean="0">
                <a:solidFill>
                  <a:schemeClr val="tx1"/>
                </a:solidFill>
              </a:rPr>
              <a:t>.</a:t>
            </a:r>
          </a:p>
          <a:p>
            <a:pPr marL="342900" indent="-342900" algn="l">
              <a:buFont typeface="Arial" panose="020B0604020202020204" pitchFamily="34" charset="0"/>
              <a:buChar char="•"/>
            </a:pPr>
            <a:r>
              <a:rPr lang="en-US" dirty="0">
                <a:solidFill>
                  <a:schemeClr val="tx1"/>
                </a:solidFill>
              </a:rPr>
              <a:t>Review </a:t>
            </a:r>
            <a:r>
              <a:rPr lang="en-US" dirty="0" smtClean="0">
                <a:solidFill>
                  <a:schemeClr val="tx1"/>
                </a:solidFill>
              </a:rPr>
              <a:t>and Critique your response to the incident</a:t>
            </a:r>
            <a:endParaRPr lang="en-US" dirty="0">
              <a:solidFill>
                <a:schemeClr val="tx1"/>
              </a:solidFill>
            </a:endParaRPr>
          </a:p>
          <a:p>
            <a:pPr marL="342900" indent="-342900" algn="l">
              <a:buFont typeface="Arial" panose="020B0604020202020204" pitchFamily="34" charset="0"/>
              <a:buChar char="•"/>
            </a:pPr>
            <a:r>
              <a:rPr lang="en-US" dirty="0" smtClean="0">
                <a:solidFill>
                  <a:schemeClr val="tx1"/>
                </a:solidFill>
              </a:rPr>
              <a:t>Identify </a:t>
            </a:r>
            <a:r>
              <a:rPr lang="en-US" dirty="0">
                <a:solidFill>
                  <a:schemeClr val="tx1"/>
                </a:solidFill>
              </a:rPr>
              <a:t>successes and failures.</a:t>
            </a:r>
          </a:p>
          <a:p>
            <a:pPr marL="342900" indent="-342900" algn="l">
              <a:buFont typeface="Arial" panose="020B0604020202020204" pitchFamily="34" charset="0"/>
              <a:buChar char="•"/>
            </a:pPr>
            <a:r>
              <a:rPr lang="en-US" dirty="0" smtClean="0">
                <a:solidFill>
                  <a:schemeClr val="tx1"/>
                </a:solidFill>
              </a:rPr>
              <a:t>Analyze </a:t>
            </a:r>
            <a:r>
              <a:rPr lang="en-US" dirty="0">
                <a:solidFill>
                  <a:schemeClr val="tx1"/>
                </a:solidFill>
              </a:rPr>
              <a:t>and </a:t>
            </a:r>
            <a:r>
              <a:rPr lang="en-US" dirty="0" smtClean="0">
                <a:solidFill>
                  <a:schemeClr val="tx1"/>
                </a:solidFill>
              </a:rPr>
              <a:t>improve </a:t>
            </a:r>
            <a:r>
              <a:rPr lang="en-US" dirty="0">
                <a:solidFill>
                  <a:schemeClr val="tx1"/>
                </a:solidFill>
              </a:rPr>
              <a:t>the </a:t>
            </a:r>
            <a:r>
              <a:rPr lang="en-US" dirty="0" smtClean="0">
                <a:solidFill>
                  <a:schemeClr val="tx1"/>
                </a:solidFill>
              </a:rPr>
              <a:t/>
            </a:r>
            <a:br>
              <a:rPr lang="en-US" dirty="0" smtClean="0">
                <a:solidFill>
                  <a:schemeClr val="tx1"/>
                </a:solidFill>
              </a:rPr>
            </a:br>
            <a:r>
              <a:rPr lang="en-US" dirty="0" smtClean="0">
                <a:solidFill>
                  <a:schemeClr val="tx1"/>
                </a:solidFill>
              </a:rPr>
              <a:t>EAP</a:t>
            </a:r>
            <a:endParaRPr lang="en-US" dirty="0">
              <a:solidFill>
                <a:schemeClr val="tx1"/>
              </a:solidFill>
            </a:endParaRPr>
          </a:p>
          <a:p>
            <a:pPr marL="342900" indent="-342900" algn="l">
              <a:buFont typeface="Arial" panose="020B0604020202020204" pitchFamily="34" charset="0"/>
              <a:buChar char="•"/>
            </a:pPr>
            <a:r>
              <a:rPr lang="en-US" dirty="0" smtClean="0">
                <a:solidFill>
                  <a:schemeClr val="tx1"/>
                </a:solidFill>
              </a:rPr>
              <a:t>Improve safe areas of </a:t>
            </a:r>
            <a:br>
              <a:rPr lang="en-US" dirty="0" smtClean="0">
                <a:solidFill>
                  <a:schemeClr val="tx1"/>
                </a:solidFill>
              </a:rPr>
            </a:br>
            <a:r>
              <a:rPr lang="en-US" dirty="0" smtClean="0">
                <a:solidFill>
                  <a:schemeClr val="tx1"/>
                </a:solidFill>
              </a:rPr>
              <a:t>facility</a:t>
            </a:r>
          </a:p>
          <a:p>
            <a:pPr marL="342900" indent="-342900" algn="l">
              <a:buFont typeface="Arial" panose="020B0604020202020204" pitchFamily="34" charset="0"/>
              <a:buChar char="•"/>
            </a:pPr>
            <a:r>
              <a:rPr lang="en-US" dirty="0" smtClean="0">
                <a:solidFill>
                  <a:schemeClr val="tx1"/>
                </a:solidFill>
              </a:rPr>
              <a:t>List post-event actions you should take that day and in the coming weeks.</a:t>
            </a:r>
          </a:p>
          <a:p>
            <a:pPr algn="l"/>
            <a:endParaRPr lang="en-US" dirty="0">
              <a:solidFill>
                <a:schemeClr val="tx1"/>
              </a:solidFill>
            </a:endParaRP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38</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PPT-143-01</a:t>
            </a:r>
            <a:endParaRPr lang="en-US" sz="1400" dirty="0" smtClean="0">
              <a:solidFill>
                <a:schemeClr val="bg1"/>
              </a:solidFill>
              <a:latin typeface="Verdana" pitchFamily="34" charset="0"/>
            </a:endParaRPr>
          </a:p>
        </p:txBody>
      </p:sp>
      <p:pic>
        <p:nvPicPr>
          <p:cNvPr id="18434" name="Picture 2" descr="C:\Users\stlane\Pictures\x Active Shooter\39 greatleadershipbydan.com.jpg"/>
          <p:cNvPicPr>
            <a:picLocks noChangeAspect="1" noChangeArrowheads="1"/>
          </p:cNvPicPr>
          <p:nvPr/>
        </p:nvPicPr>
        <p:blipFill rotWithShape="1">
          <a:blip r:embed="rId3">
            <a:extLst>
              <a:ext uri="{28A0092B-C50C-407E-A947-70E740481C1C}">
                <a14:useLocalDpi xmlns:a14="http://schemas.microsoft.com/office/drawing/2010/main" val="0"/>
              </a:ext>
            </a:extLst>
          </a:blip>
          <a:srcRect l="3096" t="18850" r="3973" b="6192"/>
          <a:stretch/>
        </p:blipFill>
        <p:spPr bwMode="auto">
          <a:xfrm>
            <a:off x="5181599" y="2734510"/>
            <a:ext cx="3556319" cy="1912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2680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Conduct Training</a:t>
            </a:r>
          </a:p>
        </p:txBody>
      </p:sp>
      <p:sp>
        <p:nvSpPr>
          <p:cNvPr id="4099" name="Subtitle 2"/>
          <p:cNvSpPr>
            <a:spLocks noGrp="1"/>
          </p:cNvSpPr>
          <p:nvPr>
            <p:ph type="subTitle" idx="1"/>
          </p:nvPr>
        </p:nvSpPr>
        <p:spPr>
          <a:xfrm>
            <a:off x="457200" y="1143000"/>
            <a:ext cx="8229600" cy="5105400"/>
          </a:xfrm>
        </p:spPr>
        <p:txBody>
          <a:bodyPr/>
          <a:lstStyle/>
          <a:p>
            <a:r>
              <a:rPr lang="en-US" dirty="0" smtClean="0">
                <a:solidFill>
                  <a:srgbClr val="FF0000"/>
                </a:solidFill>
              </a:rPr>
              <a:t>Train Staff on Workplace </a:t>
            </a:r>
            <a:r>
              <a:rPr lang="en-US" dirty="0">
                <a:solidFill>
                  <a:srgbClr val="FF0000"/>
                </a:solidFill>
              </a:rPr>
              <a:t>Violence </a:t>
            </a:r>
            <a:r>
              <a:rPr lang="en-US" dirty="0" smtClean="0">
                <a:solidFill>
                  <a:srgbClr val="FF0000"/>
                </a:solidFill>
              </a:rPr>
              <a:t>Indicators </a:t>
            </a:r>
          </a:p>
          <a:p>
            <a:pPr algn="l"/>
            <a:endParaRPr lang="en-US" sz="1800" dirty="0">
              <a:solidFill>
                <a:schemeClr val="tx1"/>
              </a:solidFill>
            </a:endParaRPr>
          </a:p>
          <a:p>
            <a:pPr marL="342900" indent="-342900" algn="l">
              <a:buFont typeface="Arial" panose="020B0604020202020204" pitchFamily="34" charset="0"/>
              <a:buChar char="•"/>
            </a:pPr>
            <a:r>
              <a:rPr lang="en-US" dirty="0" smtClean="0">
                <a:solidFill>
                  <a:schemeClr val="tx1"/>
                </a:solidFill>
              </a:rPr>
              <a:t>Display </a:t>
            </a:r>
            <a:r>
              <a:rPr lang="en-US" dirty="0">
                <a:solidFill>
                  <a:schemeClr val="tx1"/>
                </a:solidFill>
              </a:rPr>
              <a:t>characteristics of potentially violent behavior.</a:t>
            </a:r>
          </a:p>
          <a:p>
            <a:pPr marL="342900" indent="-342900" algn="l">
              <a:buFont typeface="Arial" panose="020B0604020202020204" pitchFamily="34" charset="0"/>
              <a:buChar char="•"/>
            </a:pPr>
            <a:r>
              <a:rPr lang="en-US" dirty="0">
                <a:solidFill>
                  <a:schemeClr val="tx1"/>
                </a:solidFill>
              </a:rPr>
              <a:t>Increased alcohol/drug use</a:t>
            </a:r>
          </a:p>
          <a:p>
            <a:pPr marL="342900" indent="-342900" algn="l">
              <a:buFont typeface="Arial" panose="020B0604020202020204" pitchFamily="34" charset="0"/>
              <a:buChar char="•"/>
            </a:pPr>
            <a:r>
              <a:rPr lang="en-US" dirty="0" smtClean="0">
                <a:solidFill>
                  <a:schemeClr val="tx1"/>
                </a:solidFill>
              </a:rPr>
              <a:t>Paranoid, Depressed or Withdrawn</a:t>
            </a:r>
            <a:endParaRPr lang="en-US" dirty="0">
              <a:solidFill>
                <a:schemeClr val="tx1"/>
              </a:solidFill>
            </a:endParaRPr>
          </a:p>
          <a:p>
            <a:pPr marL="342900" indent="-342900" algn="l">
              <a:buFont typeface="Arial" panose="020B0604020202020204" pitchFamily="34" charset="0"/>
              <a:buChar char="•"/>
            </a:pPr>
            <a:r>
              <a:rPr lang="en-US" dirty="0">
                <a:solidFill>
                  <a:schemeClr val="tx1"/>
                </a:solidFill>
              </a:rPr>
              <a:t>Violates company policies</a:t>
            </a:r>
          </a:p>
          <a:p>
            <a:pPr marL="342900" indent="-342900" algn="l">
              <a:buFont typeface="Arial" panose="020B0604020202020204" pitchFamily="34" charset="0"/>
              <a:buChar char="•"/>
            </a:pPr>
            <a:r>
              <a:rPr lang="en-US" dirty="0" smtClean="0">
                <a:solidFill>
                  <a:schemeClr val="tx1"/>
                </a:solidFill>
              </a:rPr>
              <a:t>Unstable or explosive </a:t>
            </a:r>
            <a:r>
              <a:rPr lang="en-US" dirty="0">
                <a:solidFill>
                  <a:schemeClr val="tx1"/>
                </a:solidFill>
              </a:rPr>
              <a:t>temper</a:t>
            </a:r>
          </a:p>
          <a:p>
            <a:pPr marL="342900" indent="-342900" algn="l">
              <a:buFont typeface="Arial" panose="020B0604020202020204" pitchFamily="34" charset="0"/>
              <a:buChar char="•"/>
            </a:pPr>
            <a:r>
              <a:rPr lang="en-US" dirty="0" smtClean="0">
                <a:solidFill>
                  <a:schemeClr val="tx1"/>
                </a:solidFill>
              </a:rPr>
              <a:t>Suicidal intentions voiced</a:t>
            </a:r>
            <a:endParaRPr lang="en-US" dirty="0">
              <a:solidFill>
                <a:schemeClr val="tx1"/>
              </a:solidFill>
            </a:endParaRPr>
          </a:p>
          <a:p>
            <a:pPr marL="342900" indent="-342900" algn="l">
              <a:buFont typeface="Arial" panose="020B0604020202020204" pitchFamily="34" charset="0"/>
              <a:buChar char="•"/>
            </a:pPr>
            <a:r>
              <a:rPr lang="en-US" dirty="0">
                <a:solidFill>
                  <a:schemeClr val="tx1"/>
                </a:solidFill>
              </a:rPr>
              <a:t>Holds a grudge against coworkers or </a:t>
            </a:r>
            <a:r>
              <a:rPr lang="en-US" dirty="0" smtClean="0">
                <a:solidFill>
                  <a:schemeClr val="tx1"/>
                </a:solidFill>
              </a:rPr>
              <a:t>the company</a:t>
            </a:r>
          </a:p>
          <a:p>
            <a:pPr marL="342900" indent="-342900" algn="l">
              <a:buFont typeface="Arial" panose="020B0604020202020204" pitchFamily="34" charset="0"/>
              <a:buChar char="•"/>
            </a:pPr>
            <a:r>
              <a:rPr lang="en-US" dirty="0" smtClean="0">
                <a:solidFill>
                  <a:schemeClr val="tx1"/>
                </a:solidFill>
              </a:rPr>
              <a:t>Talks about getting even with coworkers</a:t>
            </a:r>
            <a:endParaRPr lang="en-US" dirty="0">
              <a:solidFill>
                <a:schemeClr val="tx1"/>
              </a:solidFill>
            </a:endParaRPr>
          </a:p>
          <a:p>
            <a:pPr algn="l"/>
            <a:endParaRPr lang="en-US" dirty="0" smtClean="0">
              <a:solidFill>
                <a:schemeClr val="tx1"/>
              </a:solidFill>
            </a:endParaRPr>
          </a:p>
          <a:p>
            <a:pPr algn="l"/>
            <a:endParaRPr lang="en-US" dirty="0">
              <a:solidFill>
                <a:schemeClr val="tx1"/>
              </a:solidFill>
            </a:endParaRPr>
          </a:p>
          <a:p>
            <a:pPr algn="l"/>
            <a:endParaRPr lang="en-US" dirty="0" smtClean="0">
              <a:solidFill>
                <a:schemeClr val="tx1"/>
              </a:solidFill>
            </a:endParaRPr>
          </a:p>
          <a:p>
            <a:pPr algn="l"/>
            <a:endParaRPr lang="en-US" dirty="0">
              <a:solidFill>
                <a:schemeClr val="tx1"/>
              </a:solidFill>
            </a:endParaRPr>
          </a:p>
          <a:p>
            <a:pPr algn="l"/>
            <a:endParaRPr lang="en-US" dirty="0">
              <a:solidFill>
                <a:schemeClr val="tx1"/>
              </a:solidFill>
            </a:endParaRP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39</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PPT-143-01</a:t>
            </a:r>
            <a:endParaRPr lang="en-US" sz="1400" dirty="0" smtClean="0">
              <a:solidFill>
                <a:schemeClr val="bg1"/>
              </a:solidFill>
              <a:latin typeface="Verdana" pitchFamily="34" charset="0"/>
            </a:endParaRPr>
          </a:p>
        </p:txBody>
      </p:sp>
    </p:spTree>
    <p:extLst>
      <p:ext uri="{BB962C8B-B14F-4D97-AF65-F5344CB8AC3E}">
        <p14:creationId xmlns:p14="http://schemas.microsoft.com/office/powerpoint/2010/main" val="2078211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Active Shooter Defined*</a:t>
            </a:r>
          </a:p>
        </p:txBody>
      </p:sp>
      <p:sp>
        <p:nvSpPr>
          <p:cNvPr id="4099" name="Subtitle 2"/>
          <p:cNvSpPr>
            <a:spLocks noGrp="1"/>
          </p:cNvSpPr>
          <p:nvPr>
            <p:ph type="subTitle" idx="1"/>
          </p:nvPr>
        </p:nvSpPr>
        <p:spPr>
          <a:xfrm>
            <a:off x="609600" y="1100070"/>
            <a:ext cx="5257800" cy="4876800"/>
          </a:xfrm>
        </p:spPr>
        <p:txBody>
          <a:bodyPr/>
          <a:lstStyle/>
          <a:p>
            <a:pPr algn="l" eaLnBrk="1" hangingPunct="1"/>
            <a:r>
              <a:rPr lang="en-US" dirty="0" smtClean="0">
                <a:solidFill>
                  <a:schemeClr val="tx1"/>
                </a:solidFill>
              </a:rPr>
              <a:t>“An Active Shooter is an individual actively engaged in killing or attempting to kill people in a confined and populated area; in most cases, active shooters use firearm(s) and there is no pattern or method to their selection of victims.”</a:t>
            </a:r>
          </a:p>
          <a:p>
            <a:pPr algn="l" eaLnBrk="1" hangingPunct="1"/>
            <a:endParaRPr lang="en-US" dirty="0">
              <a:solidFill>
                <a:schemeClr val="tx1"/>
              </a:solidFill>
            </a:endParaRPr>
          </a:p>
          <a:p>
            <a:pPr algn="l" eaLnBrk="1" hangingPunct="1"/>
            <a:r>
              <a:rPr lang="en-US" dirty="0" smtClean="0">
                <a:solidFill>
                  <a:schemeClr val="tx1"/>
                </a:solidFill>
              </a:rPr>
              <a:t>This excludes domestic violence, drug or gang-related shooters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PPT-143-01</a:t>
            </a:r>
            <a:endParaRPr lang="en-US" sz="1400" dirty="0" smtClean="0">
              <a:solidFill>
                <a:schemeClr val="bg1"/>
              </a:solidFill>
              <a:latin typeface="Verdana" pitchFamily="34" charset="0"/>
            </a:endParaRPr>
          </a:p>
        </p:txBody>
      </p:sp>
      <p:pic>
        <p:nvPicPr>
          <p:cNvPr id="2050" name="Picture 2" descr="C:\Users\stlane\Pictures\x Active Shooter\4 groundreport.co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4949" y="1676400"/>
            <a:ext cx="31242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699" y="5943600"/>
            <a:ext cx="85534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73192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Conduct Training</a:t>
            </a:r>
          </a:p>
        </p:txBody>
      </p:sp>
      <p:sp>
        <p:nvSpPr>
          <p:cNvPr id="4099" name="Subtitle 2"/>
          <p:cNvSpPr>
            <a:spLocks noGrp="1"/>
          </p:cNvSpPr>
          <p:nvPr>
            <p:ph type="subTitle" idx="1"/>
          </p:nvPr>
        </p:nvSpPr>
        <p:spPr>
          <a:xfrm>
            <a:off x="533400" y="1524000"/>
            <a:ext cx="7924800" cy="3962400"/>
          </a:xfrm>
        </p:spPr>
        <p:txBody>
          <a:bodyPr/>
          <a:lstStyle/>
          <a:p>
            <a:pPr algn="l"/>
            <a:r>
              <a:rPr lang="en-US" dirty="0">
                <a:solidFill>
                  <a:schemeClr val="tx1"/>
                </a:solidFill>
              </a:rPr>
              <a:t>Employee training should </a:t>
            </a:r>
            <a:r>
              <a:rPr lang="en-US" dirty="0" smtClean="0">
                <a:solidFill>
                  <a:schemeClr val="tx1"/>
                </a:solidFill>
              </a:rPr>
              <a:t>also include:</a:t>
            </a:r>
          </a:p>
          <a:p>
            <a:pPr algn="l"/>
            <a:endParaRPr lang="en-US" dirty="0">
              <a:solidFill>
                <a:schemeClr val="tx1"/>
              </a:solidFill>
            </a:endParaRPr>
          </a:p>
          <a:p>
            <a:pPr marL="342900" indent="-342900" algn="l">
              <a:buFont typeface="Arial" panose="020B0604020202020204" pitchFamily="34" charset="0"/>
              <a:buChar char="•"/>
            </a:pPr>
            <a:r>
              <a:rPr lang="en-US" dirty="0">
                <a:solidFill>
                  <a:schemeClr val="tx1"/>
                </a:solidFill>
              </a:rPr>
              <a:t>Identifying the sound of </a:t>
            </a:r>
            <a:r>
              <a:rPr lang="en-US" dirty="0" smtClean="0">
                <a:solidFill>
                  <a:schemeClr val="tx1"/>
                </a:solidFill>
              </a:rPr>
              <a:t>gunfire</a:t>
            </a:r>
            <a:endParaRPr lang="en-US" dirty="0">
              <a:solidFill>
                <a:schemeClr val="tx1"/>
              </a:solidFill>
            </a:endParaRPr>
          </a:p>
          <a:p>
            <a:pPr marL="342900" indent="-342900" algn="l">
              <a:buFont typeface="Arial" panose="020B0604020202020204" pitchFamily="34" charset="0"/>
              <a:buChar char="•"/>
            </a:pPr>
            <a:r>
              <a:rPr lang="en-US" dirty="0">
                <a:solidFill>
                  <a:schemeClr val="tx1"/>
                </a:solidFill>
              </a:rPr>
              <a:t>Reacting </a:t>
            </a:r>
            <a:r>
              <a:rPr lang="en-US" dirty="0" smtClean="0">
                <a:solidFill>
                  <a:schemeClr val="tx1"/>
                </a:solidFill>
              </a:rPr>
              <a:t>quickly</a:t>
            </a:r>
            <a:endParaRPr lang="en-US" dirty="0">
              <a:solidFill>
                <a:schemeClr val="tx1"/>
              </a:solidFill>
            </a:endParaRPr>
          </a:p>
          <a:p>
            <a:pPr algn="l"/>
            <a:endParaRPr lang="en-US" dirty="0" smtClean="0">
              <a:solidFill>
                <a:schemeClr val="tx1"/>
              </a:solidFill>
            </a:endParaRPr>
          </a:p>
          <a:p>
            <a:pPr marL="342900" indent="-342900" algn="l">
              <a:buFont typeface="Wingdings" panose="05000000000000000000" pitchFamily="2" charset="2"/>
              <a:buChar char="§"/>
            </a:pPr>
            <a:r>
              <a:rPr lang="en-US" dirty="0" smtClean="0">
                <a:solidFill>
                  <a:schemeClr val="tx1"/>
                </a:solidFill>
              </a:rPr>
              <a:t>Running (Evacuating)</a:t>
            </a:r>
            <a:endParaRPr lang="en-US" dirty="0">
              <a:solidFill>
                <a:schemeClr val="tx1"/>
              </a:solidFill>
            </a:endParaRPr>
          </a:p>
          <a:p>
            <a:pPr marL="342900" indent="-342900" algn="l">
              <a:buFont typeface="Wingdings" panose="05000000000000000000" pitchFamily="2" charset="2"/>
              <a:buChar char="§"/>
            </a:pPr>
            <a:r>
              <a:rPr lang="en-US" dirty="0">
                <a:solidFill>
                  <a:schemeClr val="tx1"/>
                </a:solidFill>
              </a:rPr>
              <a:t>Hiding</a:t>
            </a:r>
          </a:p>
          <a:p>
            <a:pPr marL="342900" indent="-342900" algn="l">
              <a:buFont typeface="Wingdings" panose="05000000000000000000" pitchFamily="2" charset="2"/>
              <a:buChar char="§"/>
            </a:pPr>
            <a:r>
              <a:rPr lang="en-US" dirty="0">
                <a:solidFill>
                  <a:schemeClr val="tx1"/>
                </a:solidFill>
              </a:rPr>
              <a:t>Fighting</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40</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PPT-143-01</a:t>
            </a:r>
            <a:endParaRPr lang="en-US" sz="1400" dirty="0" smtClean="0">
              <a:solidFill>
                <a:schemeClr val="bg1"/>
              </a:solidFill>
              <a:latin typeface="Verdana" pitchFamily="34" charset="0"/>
            </a:endParaRPr>
          </a:p>
        </p:txBody>
      </p:sp>
      <p:pic>
        <p:nvPicPr>
          <p:cNvPr id="7170" name="Picture 2" descr="C:\Users\stlane\Pictures\x Active Shooter\35a drnnarang.co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048000"/>
            <a:ext cx="4400550" cy="3065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93486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Conduct Training</a:t>
            </a:r>
          </a:p>
        </p:txBody>
      </p:sp>
      <p:sp>
        <p:nvSpPr>
          <p:cNvPr id="4099" name="Subtitle 2"/>
          <p:cNvSpPr>
            <a:spLocks noGrp="1"/>
          </p:cNvSpPr>
          <p:nvPr>
            <p:ph type="subTitle" idx="1"/>
          </p:nvPr>
        </p:nvSpPr>
        <p:spPr>
          <a:xfrm>
            <a:off x="609600" y="1295400"/>
            <a:ext cx="7924800" cy="4800600"/>
          </a:xfrm>
        </p:spPr>
        <p:txBody>
          <a:bodyPr/>
          <a:lstStyle/>
          <a:p>
            <a:pPr marL="342900" indent="-342900" algn="l">
              <a:buFont typeface="Arial" panose="020B0604020202020204" pitchFamily="34" charset="0"/>
              <a:buChar char="•"/>
            </a:pPr>
            <a:r>
              <a:rPr lang="en-US" dirty="0">
                <a:solidFill>
                  <a:schemeClr val="tx1"/>
                </a:solidFill>
              </a:rPr>
              <a:t>Calling 911.</a:t>
            </a:r>
          </a:p>
          <a:p>
            <a:pPr marL="342900" indent="-342900" algn="l">
              <a:buFont typeface="Arial" panose="020B0604020202020204" pitchFamily="34" charset="0"/>
              <a:buChar char="•"/>
            </a:pPr>
            <a:r>
              <a:rPr lang="en-US" dirty="0">
                <a:solidFill>
                  <a:schemeClr val="tx1"/>
                </a:solidFill>
              </a:rPr>
              <a:t>Adopting a survival mindset during </a:t>
            </a:r>
            <a:r>
              <a:rPr lang="en-US" dirty="0" smtClean="0">
                <a:solidFill>
                  <a:schemeClr val="tx1"/>
                </a:solidFill>
              </a:rPr>
              <a:t>the </a:t>
            </a:r>
            <a:r>
              <a:rPr lang="en-US" dirty="0">
                <a:solidFill>
                  <a:schemeClr val="tx1"/>
                </a:solidFill>
              </a:rPr>
              <a:t>crisis.</a:t>
            </a:r>
          </a:p>
          <a:p>
            <a:pPr marL="342900" indent="-342900" algn="l">
              <a:buFont typeface="Arial" panose="020B0604020202020204" pitchFamily="34" charset="0"/>
              <a:buChar char="•"/>
            </a:pPr>
            <a:r>
              <a:rPr lang="en-US" dirty="0" smtClean="0">
                <a:solidFill>
                  <a:schemeClr val="tx1"/>
                </a:solidFill>
              </a:rPr>
              <a:t>Reacting </a:t>
            </a:r>
            <a:r>
              <a:rPr lang="en-US" dirty="0">
                <a:solidFill>
                  <a:schemeClr val="tx1"/>
                </a:solidFill>
              </a:rPr>
              <a:t>when law enforcement arrives.</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41</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PPT-143-01</a:t>
            </a:r>
            <a:endParaRPr lang="en-US" sz="1400" dirty="0" smtClean="0">
              <a:solidFill>
                <a:schemeClr val="bg1"/>
              </a:solidFill>
              <a:latin typeface="Verdana" pitchFamily="34" charset="0"/>
            </a:endParaRPr>
          </a:p>
        </p:txBody>
      </p:sp>
      <p:pic>
        <p:nvPicPr>
          <p:cNvPr id="16386" name="Picture 2" descr="C:\Users\stlane\Pictures\x Active Shooter\36 whio.com.jpg"/>
          <p:cNvPicPr>
            <a:picLocks noChangeAspect="1" noChangeArrowheads="1"/>
          </p:cNvPicPr>
          <p:nvPr/>
        </p:nvPicPr>
        <p:blipFill rotWithShape="1">
          <a:blip r:embed="rId3">
            <a:extLst>
              <a:ext uri="{28A0092B-C50C-407E-A947-70E740481C1C}">
                <a14:useLocalDpi xmlns:a14="http://schemas.microsoft.com/office/drawing/2010/main" val="0"/>
              </a:ext>
            </a:extLst>
          </a:blip>
          <a:srcRect l="2771" t="4178" r="9049" b="7826"/>
          <a:stretch/>
        </p:blipFill>
        <p:spPr bwMode="auto">
          <a:xfrm>
            <a:off x="1981200" y="2838189"/>
            <a:ext cx="4784943" cy="3407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0018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Safety Policies</a:t>
            </a:r>
          </a:p>
        </p:txBody>
      </p:sp>
      <p:sp>
        <p:nvSpPr>
          <p:cNvPr id="4099" name="Subtitle 2"/>
          <p:cNvSpPr>
            <a:spLocks noGrp="1"/>
          </p:cNvSpPr>
          <p:nvPr>
            <p:ph type="subTitle" idx="1"/>
          </p:nvPr>
        </p:nvSpPr>
        <p:spPr>
          <a:xfrm>
            <a:off x="609600" y="1219200"/>
            <a:ext cx="7924800" cy="2971800"/>
          </a:xfrm>
        </p:spPr>
        <p:txBody>
          <a:bodyPr/>
          <a:lstStyle/>
          <a:p>
            <a:pPr algn="l" eaLnBrk="1" hangingPunct="1"/>
            <a:r>
              <a:rPr lang="en-US" dirty="0" smtClean="0">
                <a:solidFill>
                  <a:schemeClr val="tx1"/>
                </a:solidFill>
              </a:rPr>
              <a:t>Dismissing an employee:</a:t>
            </a:r>
          </a:p>
          <a:p>
            <a:pPr marL="342900" indent="-342900" algn="l" eaLnBrk="1" hangingPunct="1">
              <a:buFont typeface="Arial" panose="020B0604020202020204" pitchFamily="34" charset="0"/>
              <a:buChar char="•"/>
            </a:pPr>
            <a:r>
              <a:rPr lang="en-US" dirty="0" smtClean="0">
                <a:solidFill>
                  <a:schemeClr val="tx1"/>
                </a:solidFill>
              </a:rPr>
              <a:t>Have a team meet with the employee to be dismissed</a:t>
            </a:r>
          </a:p>
          <a:p>
            <a:pPr marL="342900" indent="-342900" algn="l" eaLnBrk="1" hangingPunct="1">
              <a:buFont typeface="Arial" panose="020B0604020202020204" pitchFamily="34" charset="0"/>
              <a:buChar char="•"/>
            </a:pPr>
            <a:r>
              <a:rPr lang="en-US" dirty="0" smtClean="0">
                <a:solidFill>
                  <a:schemeClr val="tx1"/>
                </a:solidFill>
              </a:rPr>
              <a:t>Have Security or Police escort from premises</a:t>
            </a:r>
          </a:p>
          <a:p>
            <a:pPr marL="342900" indent="-342900" algn="l" eaLnBrk="1" hangingPunct="1">
              <a:buFont typeface="Arial" panose="020B0604020202020204" pitchFamily="34" charset="0"/>
              <a:buChar char="•"/>
            </a:pPr>
            <a:r>
              <a:rPr lang="en-US" dirty="0" smtClean="0">
                <a:solidFill>
                  <a:schemeClr val="tx1"/>
                </a:solidFill>
              </a:rPr>
              <a:t>Inform other employees of the dismissal</a:t>
            </a:r>
          </a:p>
          <a:p>
            <a:pPr marL="342900" indent="-342900" algn="l" eaLnBrk="1" hangingPunct="1">
              <a:buFont typeface="Arial" panose="020B0604020202020204" pitchFamily="34" charset="0"/>
              <a:buChar char="•"/>
            </a:pPr>
            <a:r>
              <a:rPr lang="en-US" dirty="0" smtClean="0">
                <a:solidFill>
                  <a:schemeClr val="tx1"/>
                </a:solidFill>
              </a:rPr>
              <a:t>Provide Security for a period of time at the facility after the dismissal action</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42</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PPT-143-01</a:t>
            </a:r>
            <a:endParaRPr lang="en-US" sz="1400" dirty="0" smtClean="0">
              <a:solidFill>
                <a:schemeClr val="bg1"/>
              </a:solidFill>
              <a:latin typeface="Verdana" pitchFamily="34" charset="0"/>
            </a:endParaRPr>
          </a:p>
        </p:txBody>
      </p:sp>
      <p:pic>
        <p:nvPicPr>
          <p:cNvPr id="9218" name="Picture 2" descr="C:\Users\stlane\Pictures\x Active Shooter\40a brighamgroup.com.jpg"/>
          <p:cNvPicPr>
            <a:picLocks noChangeAspect="1" noChangeArrowheads="1"/>
          </p:cNvPicPr>
          <p:nvPr/>
        </p:nvPicPr>
        <p:blipFill rotWithShape="1">
          <a:blip r:embed="rId3">
            <a:extLst>
              <a:ext uri="{28A0092B-C50C-407E-A947-70E740481C1C}">
                <a14:useLocalDpi xmlns:a14="http://schemas.microsoft.com/office/drawing/2010/main" val="0"/>
              </a:ext>
            </a:extLst>
          </a:blip>
          <a:srcRect r="17443"/>
          <a:stretch/>
        </p:blipFill>
        <p:spPr bwMode="auto">
          <a:xfrm>
            <a:off x="1447800" y="4343400"/>
            <a:ext cx="2376294" cy="1916611"/>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stlane\Pictures\x Active Shooter\40b eascomp.blogspot.com.jpg"/>
          <p:cNvPicPr>
            <a:picLocks noChangeAspect="1" noChangeArrowheads="1"/>
          </p:cNvPicPr>
          <p:nvPr/>
        </p:nvPicPr>
        <p:blipFill rotWithShape="1">
          <a:blip r:embed="rId4">
            <a:extLst>
              <a:ext uri="{28A0092B-C50C-407E-A947-70E740481C1C}">
                <a14:useLocalDpi xmlns:a14="http://schemas.microsoft.com/office/drawing/2010/main" val="0"/>
              </a:ext>
            </a:extLst>
          </a:blip>
          <a:srcRect t="26199" r="37854"/>
          <a:stretch/>
        </p:blipFill>
        <p:spPr bwMode="auto">
          <a:xfrm>
            <a:off x="5562600" y="4343400"/>
            <a:ext cx="2438400" cy="1936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888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Summary</a:t>
            </a:r>
          </a:p>
        </p:txBody>
      </p:sp>
      <p:sp>
        <p:nvSpPr>
          <p:cNvPr id="4099" name="Subtitle 2"/>
          <p:cNvSpPr>
            <a:spLocks noGrp="1"/>
          </p:cNvSpPr>
          <p:nvPr>
            <p:ph type="subTitle" idx="1"/>
          </p:nvPr>
        </p:nvSpPr>
        <p:spPr>
          <a:xfrm>
            <a:off x="609600" y="1524000"/>
            <a:ext cx="7924800" cy="4419600"/>
          </a:xfrm>
        </p:spPr>
        <p:txBody>
          <a:bodyPr/>
          <a:lstStyle/>
          <a:p>
            <a:pPr marL="342900" indent="-342900" algn="l">
              <a:buFont typeface="Arial" panose="020B0604020202020204" pitchFamily="34" charset="0"/>
              <a:buChar char="•"/>
            </a:pPr>
            <a:r>
              <a:rPr lang="en-US" dirty="0">
                <a:solidFill>
                  <a:schemeClr val="tx1"/>
                </a:solidFill>
              </a:rPr>
              <a:t>If confronted with an Active Shooter situation, run, hide then </a:t>
            </a:r>
            <a:r>
              <a:rPr lang="en-US" dirty="0" smtClean="0">
                <a:solidFill>
                  <a:schemeClr val="tx1"/>
                </a:solidFill>
              </a:rPr>
              <a:t>fight</a:t>
            </a:r>
            <a:endParaRPr lang="en-US" dirty="0">
              <a:solidFill>
                <a:schemeClr val="tx1"/>
              </a:solidFill>
            </a:endParaRPr>
          </a:p>
          <a:p>
            <a:pPr marL="342900" indent="-342900" algn="l">
              <a:buFont typeface="Arial" panose="020B0604020202020204" pitchFamily="34" charset="0"/>
              <a:buChar char="•"/>
            </a:pPr>
            <a:r>
              <a:rPr lang="en-US" dirty="0">
                <a:solidFill>
                  <a:schemeClr val="tx1"/>
                </a:solidFill>
              </a:rPr>
              <a:t>If safe to do so from your safe location, call 911 and provide vital information</a:t>
            </a:r>
          </a:p>
          <a:p>
            <a:pPr marL="342900" indent="-342900" algn="l">
              <a:buFont typeface="Arial" panose="020B0604020202020204" pitchFamily="34" charset="0"/>
              <a:buChar char="•"/>
            </a:pPr>
            <a:r>
              <a:rPr lang="en-US" dirty="0">
                <a:solidFill>
                  <a:schemeClr val="tx1"/>
                </a:solidFill>
              </a:rPr>
              <a:t>Be aware of the two nearest </a:t>
            </a:r>
            <a:r>
              <a:rPr lang="en-US" dirty="0" smtClean="0">
                <a:solidFill>
                  <a:schemeClr val="tx1"/>
                </a:solidFill>
              </a:rPr>
              <a:t>exits and evacuate if safe to do so</a:t>
            </a:r>
            <a:endParaRPr lang="en-US" dirty="0">
              <a:solidFill>
                <a:schemeClr val="tx1"/>
              </a:solidFill>
            </a:endParaRPr>
          </a:p>
          <a:p>
            <a:pPr marL="342900" indent="-342900" algn="l">
              <a:buFont typeface="Arial" panose="020B0604020202020204" pitchFamily="34" charset="0"/>
              <a:buChar char="•"/>
            </a:pPr>
            <a:r>
              <a:rPr lang="en-US" dirty="0">
                <a:solidFill>
                  <a:schemeClr val="tx1"/>
                </a:solidFill>
              </a:rPr>
              <a:t>Know your environment and possible </a:t>
            </a:r>
            <a:r>
              <a:rPr lang="en-US" dirty="0" smtClean="0">
                <a:solidFill>
                  <a:schemeClr val="tx1"/>
                </a:solidFill>
              </a:rPr>
              <a:t>dangers all the time</a:t>
            </a:r>
          </a:p>
          <a:p>
            <a:pPr marL="342900" indent="-342900" algn="l">
              <a:buFont typeface="Wingdings" panose="05000000000000000000" pitchFamily="2" charset="2"/>
              <a:buChar char="§"/>
            </a:pPr>
            <a:endParaRPr lang="en-US" dirty="0">
              <a:solidFill>
                <a:schemeClr val="tx1"/>
              </a:solidFill>
            </a:endParaRPr>
          </a:p>
          <a:p>
            <a:r>
              <a:rPr lang="en-US" b="1" dirty="0" smtClean="0">
                <a:solidFill>
                  <a:srgbClr val="FF0000"/>
                </a:solidFill>
              </a:rPr>
              <a:t>Remember your mission is to survive!!</a:t>
            </a:r>
            <a:endParaRPr lang="en-US" b="1" dirty="0">
              <a:solidFill>
                <a:srgbClr val="FF0000"/>
              </a:solidFill>
            </a:endParaRP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43</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PPT-143-01</a:t>
            </a:r>
            <a:endParaRPr lang="en-US" sz="1400" dirty="0" smtClean="0">
              <a:solidFill>
                <a:schemeClr val="bg1"/>
              </a:solidFill>
              <a:latin typeface="Verdana" pitchFamily="34" charset="0"/>
            </a:endParaRPr>
          </a:p>
        </p:txBody>
      </p:sp>
    </p:spTree>
    <p:extLst>
      <p:ext uri="{BB962C8B-B14F-4D97-AF65-F5344CB8AC3E}">
        <p14:creationId xmlns:p14="http://schemas.microsoft.com/office/powerpoint/2010/main" val="38094199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6" descr="L&amp;I logo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2" name="Rectangle 2"/>
          <p:cNvSpPr>
            <a:spLocks noGrp="1" noChangeArrowheads="1"/>
          </p:cNvSpPr>
          <p:nvPr>
            <p:ph type="ctrTitle"/>
          </p:nvPr>
        </p:nvSpPr>
        <p:spPr>
          <a:xfrm>
            <a:off x="533400" y="381000"/>
            <a:ext cx="5181600" cy="457200"/>
          </a:xfrm>
        </p:spPr>
        <p:txBody>
          <a:bodyPr/>
          <a:lstStyle/>
          <a:p>
            <a:pPr eaLnBrk="1" hangingPunct="1"/>
            <a:r>
              <a:rPr lang="en-US" altLang="en-US" sz="2800" dirty="0" smtClean="0">
                <a:solidFill>
                  <a:schemeClr val="bg1"/>
                </a:solidFill>
                <a:latin typeface="Verdana" pitchFamily="34" charset="0"/>
                <a:cs typeface="Times New Roman" pitchFamily="18" charset="0"/>
              </a:rPr>
              <a:t>Contact Information</a:t>
            </a:r>
            <a:endParaRPr lang="en-US" altLang="en-US" sz="2800" dirty="0" smtClean="0">
              <a:solidFill>
                <a:schemeClr val="bg1"/>
              </a:solidFill>
              <a:latin typeface="Verdana" pitchFamily="34" charset="0"/>
            </a:endParaRPr>
          </a:p>
        </p:txBody>
      </p:sp>
      <p:sp>
        <p:nvSpPr>
          <p:cNvPr id="11469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dirty="0" smtClean="0">
                <a:solidFill>
                  <a:srgbClr val="FFFFFF"/>
                </a:solidFill>
                <a:latin typeface="Verdana" pitchFamily="34" charset="0"/>
                <a:cs typeface="+mn-cs"/>
              </a:rPr>
              <a:t>PPT-061-02</a:t>
            </a:r>
          </a:p>
        </p:txBody>
      </p:sp>
      <p:sp>
        <p:nvSpPr>
          <p:cNvPr id="11469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400" dirty="0" smtClean="0">
                <a:solidFill>
                  <a:srgbClr val="FFFFFF"/>
                </a:solidFill>
                <a:latin typeface="Verdana" pitchFamily="34" charset="0"/>
                <a:cs typeface="+mn-cs"/>
              </a:rPr>
              <a:t> 44</a:t>
            </a:r>
          </a:p>
        </p:txBody>
      </p:sp>
      <p:sp>
        <p:nvSpPr>
          <p:cNvPr id="114695"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dirty="0" smtClean="0">
              <a:solidFill>
                <a:srgbClr val="000000"/>
              </a:solidFill>
              <a:latin typeface="Verdana" pitchFamily="34" charset="0"/>
              <a:cs typeface="+mn-cs"/>
            </a:endParaRPr>
          </a:p>
        </p:txBody>
      </p:sp>
      <p:sp>
        <p:nvSpPr>
          <p:cNvPr id="114696" name="Rectangle 1"/>
          <p:cNvSpPr>
            <a:spLocks noChangeArrowheads="1"/>
          </p:cNvSpPr>
          <p:nvPr/>
        </p:nvSpPr>
        <p:spPr bwMode="auto">
          <a:xfrm>
            <a:off x="495300" y="1371600"/>
            <a:ext cx="78867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dirty="0" smtClean="0">
                <a:solidFill>
                  <a:srgbClr val="0070C0"/>
                </a:solidFill>
                <a:latin typeface="Verdana" pitchFamily="34" charset="0"/>
                <a:ea typeface="Verdana" pitchFamily="34" charset="0"/>
                <a:cs typeface="Verdana" pitchFamily="34" charset="0"/>
              </a:rPr>
              <a:t>Health &amp; Safety Training Specialists</a:t>
            </a:r>
          </a:p>
          <a:p>
            <a:pPr eaLnBrk="1" hangingPunct="1">
              <a:spcBef>
                <a:spcPct val="0"/>
              </a:spcBef>
              <a:buFontTx/>
              <a:buNone/>
            </a:pPr>
            <a:r>
              <a:rPr lang="en-US" altLang="en-US" sz="2400" b="1" dirty="0" smtClean="0">
                <a:solidFill>
                  <a:srgbClr val="0070C0"/>
                </a:solidFill>
                <a:latin typeface="Verdana" pitchFamily="34" charset="0"/>
                <a:ea typeface="Verdana" pitchFamily="34" charset="0"/>
                <a:cs typeface="Verdana" pitchFamily="34" charset="0"/>
              </a:rPr>
              <a:t>1171 South Cameron Street, Room 324</a:t>
            </a:r>
          </a:p>
          <a:p>
            <a:pPr eaLnBrk="1" hangingPunct="1">
              <a:spcBef>
                <a:spcPct val="0"/>
              </a:spcBef>
              <a:buFontTx/>
              <a:buNone/>
            </a:pPr>
            <a:r>
              <a:rPr lang="en-US" altLang="en-US" sz="2400" b="1" dirty="0" smtClean="0">
                <a:solidFill>
                  <a:srgbClr val="0070C0"/>
                </a:solidFill>
                <a:latin typeface="Verdana" pitchFamily="34" charset="0"/>
                <a:ea typeface="Verdana" pitchFamily="34" charset="0"/>
                <a:cs typeface="Verdana" pitchFamily="34" charset="0"/>
              </a:rPr>
              <a:t>Harrisburg, PA 17104-2501</a:t>
            </a:r>
          </a:p>
          <a:p>
            <a:pPr eaLnBrk="1" hangingPunct="1">
              <a:spcBef>
                <a:spcPct val="0"/>
              </a:spcBef>
              <a:buFontTx/>
              <a:buNone/>
            </a:pPr>
            <a:r>
              <a:rPr lang="en-US" altLang="en-US" sz="2400" b="1" dirty="0" smtClean="0">
                <a:solidFill>
                  <a:srgbClr val="0070C0"/>
                </a:solidFill>
                <a:latin typeface="Verdana" pitchFamily="34" charset="0"/>
                <a:ea typeface="Verdana" pitchFamily="34" charset="0"/>
                <a:cs typeface="Verdana" pitchFamily="34" charset="0"/>
              </a:rPr>
              <a:t>(717) 772-1635</a:t>
            </a:r>
          </a:p>
          <a:p>
            <a:pPr eaLnBrk="1" hangingPunct="1">
              <a:spcBef>
                <a:spcPct val="0"/>
              </a:spcBef>
              <a:buFontTx/>
              <a:buNone/>
            </a:pPr>
            <a:r>
              <a:rPr lang="en-US" altLang="en-US" sz="2400" b="1" dirty="0" smtClean="0">
                <a:solidFill>
                  <a:srgbClr val="0070C0"/>
                </a:solidFill>
                <a:latin typeface="Verdana" pitchFamily="34" charset="0"/>
                <a:ea typeface="Verdana" pitchFamily="34" charset="0"/>
                <a:cs typeface="Verdana" pitchFamily="34" charset="0"/>
              </a:rPr>
              <a:t>RA-LI-BWC-PATHS@pa.gov           </a:t>
            </a:r>
          </a:p>
        </p:txBody>
      </p:sp>
      <p:pic>
        <p:nvPicPr>
          <p:cNvPr id="114697" name="Picture 11" descr="Pennsylvania Flag-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3429000"/>
            <a:ext cx="342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8" name="Rectangle 1"/>
          <p:cNvSpPr>
            <a:spLocks noChangeArrowheads="1"/>
          </p:cNvSpPr>
          <p:nvPr/>
        </p:nvSpPr>
        <p:spPr bwMode="auto">
          <a:xfrm>
            <a:off x="457200" y="4114800"/>
            <a:ext cx="4800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1" dirty="0" smtClean="0">
                <a:solidFill>
                  <a:srgbClr val="000000"/>
                </a:solidFill>
                <a:latin typeface="Verdana" pitchFamily="34" charset="0"/>
                <a:ea typeface="Verdana" pitchFamily="34" charset="0"/>
                <a:cs typeface="Verdana" pitchFamily="34" charset="0"/>
              </a:rPr>
              <a:t>Like us on Facebook!</a:t>
            </a:r>
            <a:r>
              <a:rPr lang="en-US" altLang="en-US" sz="1800" dirty="0" smtClean="0">
                <a:solidFill>
                  <a:srgbClr val="000000"/>
                </a:solidFill>
                <a:latin typeface="Verdana" pitchFamily="34" charset="0"/>
                <a:ea typeface="Verdana" pitchFamily="34" charset="0"/>
                <a:cs typeface="Verdana" pitchFamily="34" charset="0"/>
              </a:rPr>
              <a:t>  - </a:t>
            </a:r>
            <a:r>
              <a:rPr lang="en-US" altLang="en-US" sz="1800" u="sng" dirty="0" smtClean="0">
                <a:solidFill>
                  <a:srgbClr val="000000"/>
                </a:solidFill>
                <a:latin typeface="Verdana" pitchFamily="34" charset="0"/>
                <a:ea typeface="Verdana" pitchFamily="34" charset="0"/>
                <a:cs typeface="Verdana" pitchFamily="34" charset="0"/>
                <a:hlinkClick r:id="rId6"/>
              </a:rPr>
              <a:t>https://www.facebook.com/BWCPATHS</a:t>
            </a:r>
            <a:endParaRPr lang="en-US" altLang="en-US" sz="1800" dirty="0" smtClean="0">
              <a:solidFill>
                <a:srgbClr val="000000"/>
              </a:solidFill>
              <a:latin typeface="Verdana" pitchFamily="34" charset="0"/>
              <a:ea typeface="Verdana" pitchFamily="34" charset="0"/>
              <a:cs typeface="Verdana" pitchFamily="34" charset="0"/>
            </a:endParaRPr>
          </a:p>
        </p:txBody>
      </p:sp>
      <p:pic>
        <p:nvPicPr>
          <p:cNvPr id="114699" name="Picture 10" descr="FaceBookIm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438" y="4760913"/>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solidFill>
                  <a:srgbClr val="000000"/>
                </a:solidFill>
              </a:rPr>
              <a:t>PPT-143-01</a:t>
            </a:r>
            <a:endParaRPr lang="en-US" dirty="0">
              <a:solidFill>
                <a:srgbClr val="000000"/>
              </a:solidFill>
            </a:endParaRPr>
          </a:p>
        </p:txBody>
      </p:sp>
      <p:sp>
        <p:nvSpPr>
          <p:cNvPr id="3" name="Slide Number Placeholder 2"/>
          <p:cNvSpPr>
            <a:spLocks noGrp="1"/>
          </p:cNvSpPr>
          <p:nvPr>
            <p:ph type="sldNum" sz="quarter" idx="12"/>
          </p:nvPr>
        </p:nvSpPr>
        <p:spPr/>
        <p:txBody>
          <a:bodyPr/>
          <a:lstStyle/>
          <a:p>
            <a:pPr>
              <a:defRPr/>
            </a:pPr>
            <a:fld id="{0910B9B0-08FC-4577-9672-A67C77CB9957}" type="slidenum">
              <a:rPr lang="en-US" smtClean="0">
                <a:solidFill>
                  <a:srgbClr val="000000"/>
                </a:solidFill>
              </a:rPr>
              <a:pPr>
                <a:defRPr/>
              </a:pPr>
              <a:t>44</a:t>
            </a:fld>
            <a:endParaRPr lang="en-US" dirty="0">
              <a:solidFill>
                <a:srgbClr val="000000"/>
              </a:solidFill>
            </a:endParaRPr>
          </a:p>
        </p:txBody>
      </p:sp>
    </p:spTree>
    <p:extLst>
      <p:ext uri="{BB962C8B-B14F-4D97-AF65-F5344CB8AC3E}">
        <p14:creationId xmlns:p14="http://schemas.microsoft.com/office/powerpoint/2010/main" val="6436787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Questions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prstClr val="white"/>
                </a:solidFill>
                <a:latin typeface="Verdana" pitchFamily="34" charset="0"/>
              </a:rPr>
              <a:pPr algn="ctr" fontAlgn="base">
                <a:spcBef>
                  <a:spcPct val="0"/>
                </a:spcBef>
                <a:spcAft>
                  <a:spcPct val="0"/>
                </a:spcAft>
                <a:defRPr/>
              </a:pPr>
              <a:t>45</a:t>
            </a:fld>
            <a:endParaRPr lang="en-US" sz="1400" dirty="0" smtClean="0">
              <a:solidFill>
                <a:prstClr val="white"/>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prstClr val="white"/>
                </a:solidFill>
                <a:latin typeface="Verdana" pitchFamily="34" charset="0"/>
              </a:rPr>
              <a:t>PPT-143-01</a:t>
            </a:r>
            <a:endParaRPr lang="en-US" sz="1400" dirty="0">
              <a:solidFill>
                <a:prstClr val="white"/>
              </a:solidFill>
              <a:latin typeface="Verdana" pitchFamily="34" charset="0"/>
            </a:endParaRPr>
          </a:p>
        </p:txBody>
      </p:sp>
      <p:pic>
        <p:nvPicPr>
          <p:cNvPr id="6" name="Picture 2" descr="C:\Documents and Settings\Steve\Local Settings\Temporary Internet Files\Content.IE5\U8XHXARI\MCj04348590000[1].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971800" y="1752600"/>
            <a:ext cx="3886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72872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Bibliography</a:t>
            </a:r>
          </a:p>
        </p:txBody>
      </p:sp>
      <p:sp>
        <p:nvSpPr>
          <p:cNvPr id="4099" name="Subtitle 2"/>
          <p:cNvSpPr>
            <a:spLocks noGrp="1"/>
          </p:cNvSpPr>
          <p:nvPr>
            <p:ph type="subTitle" idx="1"/>
          </p:nvPr>
        </p:nvSpPr>
        <p:spPr>
          <a:xfrm>
            <a:off x="609600" y="1752600"/>
            <a:ext cx="7924800" cy="3886200"/>
          </a:xfrm>
        </p:spPr>
        <p:txBody>
          <a:bodyPr/>
          <a:lstStyle/>
          <a:p>
            <a:pPr algn="l" eaLnBrk="1" hangingPunct="1"/>
            <a:r>
              <a:rPr lang="en-US" dirty="0" smtClean="0">
                <a:solidFill>
                  <a:schemeClr val="tx1"/>
                </a:solidFill>
              </a:rPr>
              <a:t>FEMA, IS-907-Active Shooter: What You Can Do. A course developed by the National Protection and Programs Directorate/Office of Infrastructure Protection, U.S. Department of Homeland Security. </a:t>
            </a:r>
            <a:r>
              <a:rPr lang="en-US" dirty="0" smtClean="0">
                <a:solidFill>
                  <a:schemeClr val="tx1"/>
                </a:solidFill>
                <a:hlinkClick r:id="rId3"/>
              </a:rPr>
              <a:t>IP_Education@HQ.dhs.gov</a:t>
            </a:r>
            <a:endParaRPr lang="en-US" dirty="0" smtClean="0">
              <a:solidFill>
                <a:schemeClr val="tx1"/>
              </a:solidFill>
            </a:endParaRPr>
          </a:p>
          <a:p>
            <a:pPr algn="l" eaLnBrk="1" hangingPunct="1"/>
            <a:endParaRPr lang="en-US" dirty="0">
              <a:solidFill>
                <a:schemeClr val="tx1"/>
              </a:solidFill>
            </a:endParaRPr>
          </a:p>
          <a:p>
            <a:pPr algn="l"/>
            <a:r>
              <a:rPr lang="en-US" dirty="0">
                <a:solidFill>
                  <a:schemeClr val="tx1"/>
                </a:solidFill>
              </a:rPr>
              <a:t>Active Shooter Incidents:</a:t>
            </a:r>
          </a:p>
          <a:p>
            <a:pPr algn="l"/>
            <a:r>
              <a:rPr lang="en-US" dirty="0">
                <a:solidFill>
                  <a:schemeClr val="tx1"/>
                </a:solidFill>
                <a:hlinkClick r:id="rId4"/>
              </a:rPr>
              <a:t>www.usatoday.com/.../09/24/active-shooter-incidents-rising.../16158921</a:t>
            </a:r>
            <a:endParaRPr lang="en-US" dirty="0">
              <a:solidFill>
                <a:schemeClr val="tx1"/>
              </a:solidFill>
            </a:endParaRPr>
          </a:p>
          <a:p>
            <a:pPr algn="l" eaLnBrk="1" hangingPunct="1"/>
            <a:endParaRPr lang="en-US" dirty="0" smtClean="0">
              <a:solidFill>
                <a:schemeClr val="tx1"/>
              </a:solidFill>
            </a:endParaRP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46</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PPT-143-01</a:t>
            </a:r>
            <a:endParaRPr lang="en-US" sz="1400" dirty="0" smtClean="0">
              <a:solidFill>
                <a:schemeClr val="bg1"/>
              </a:solidFill>
              <a:latin typeface="Verdana" pitchFamily="34" charset="0"/>
            </a:endParaRPr>
          </a:p>
        </p:txBody>
      </p:sp>
    </p:spTree>
    <p:extLst>
      <p:ext uri="{BB962C8B-B14F-4D97-AF65-F5344CB8AC3E}">
        <p14:creationId xmlns:p14="http://schemas.microsoft.com/office/powerpoint/2010/main" val="41954857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Bibliography</a:t>
            </a:r>
          </a:p>
        </p:txBody>
      </p:sp>
      <p:sp>
        <p:nvSpPr>
          <p:cNvPr id="4099" name="Subtitle 2"/>
          <p:cNvSpPr>
            <a:spLocks noGrp="1"/>
          </p:cNvSpPr>
          <p:nvPr>
            <p:ph type="subTitle" idx="1"/>
          </p:nvPr>
        </p:nvSpPr>
        <p:spPr>
          <a:xfrm>
            <a:off x="381000" y="1219200"/>
            <a:ext cx="8382000" cy="4876800"/>
          </a:xfrm>
        </p:spPr>
        <p:txBody>
          <a:bodyPr/>
          <a:lstStyle/>
          <a:p>
            <a:pPr algn="l" eaLnBrk="1" hangingPunct="1"/>
            <a:r>
              <a:rPr lang="en-US" dirty="0" smtClean="0">
                <a:solidFill>
                  <a:schemeClr val="tx1"/>
                </a:solidFill>
              </a:rPr>
              <a:t>FBI Law Enforcement Bulletin:</a:t>
            </a:r>
          </a:p>
          <a:p>
            <a:pPr algn="l" eaLnBrk="1" hangingPunct="1"/>
            <a:r>
              <a:rPr lang="en-US" dirty="0" smtClean="0">
                <a:solidFill>
                  <a:schemeClr val="tx1"/>
                </a:solidFill>
                <a:hlinkClick r:id="rId3"/>
              </a:rPr>
              <a:t>http://leb.fbi.gov/2014/january/active-shooter-events-from-2000-to-2012</a:t>
            </a:r>
            <a:endParaRPr lang="en-US" dirty="0" smtClean="0">
              <a:solidFill>
                <a:schemeClr val="tx1"/>
              </a:solidFill>
            </a:endParaRPr>
          </a:p>
          <a:p>
            <a:pPr algn="l" eaLnBrk="1" hangingPunct="1"/>
            <a:endParaRPr lang="en-US" dirty="0">
              <a:solidFill>
                <a:schemeClr val="tx1"/>
              </a:solidFill>
            </a:endParaRPr>
          </a:p>
          <a:p>
            <a:pPr algn="l" eaLnBrk="1" hangingPunct="1"/>
            <a:r>
              <a:rPr lang="en-US" dirty="0" smtClean="0">
                <a:solidFill>
                  <a:schemeClr val="tx1"/>
                </a:solidFill>
              </a:rPr>
              <a:t>FBI: Active Shooting Incidents Triple in Recent Years: </a:t>
            </a:r>
            <a:r>
              <a:rPr lang="en-US" dirty="0" smtClean="0">
                <a:solidFill>
                  <a:schemeClr val="tx1"/>
                </a:solidFill>
                <a:hlinkClick r:id="rId4"/>
              </a:rPr>
              <a:t>http://www.emergencymgmt.com/safety/FBI-Active-Shooting-Incidents-Triple.html</a:t>
            </a:r>
            <a:endParaRPr lang="en-US" dirty="0" smtClean="0">
              <a:solidFill>
                <a:schemeClr val="tx1"/>
              </a:solidFill>
            </a:endParaRPr>
          </a:p>
          <a:p>
            <a:pPr algn="l" eaLnBrk="1" hangingPunct="1"/>
            <a:endParaRPr lang="en-US" dirty="0">
              <a:solidFill>
                <a:schemeClr val="tx1"/>
              </a:solidFill>
            </a:endParaRPr>
          </a:p>
          <a:p>
            <a:pPr algn="l"/>
            <a:r>
              <a:rPr lang="en-US" dirty="0">
                <a:solidFill>
                  <a:schemeClr val="tx1"/>
                </a:solidFill>
              </a:rPr>
              <a:t>Campus Safety Magazine: </a:t>
            </a:r>
            <a:r>
              <a:rPr lang="en-US" dirty="0">
                <a:solidFill>
                  <a:schemeClr val="tx1"/>
                </a:solidFill>
                <a:hlinkClick r:id="rId5"/>
              </a:rPr>
              <a:t>http://www.campussafetymagazine.com/article/FBI-Report-Frequency-of-Active-Shooter/Events-Has-Increased#</a:t>
            </a:r>
            <a:endParaRPr lang="en-US" dirty="0">
              <a:solidFill>
                <a:schemeClr val="tx1"/>
              </a:solidFill>
            </a:endParaRPr>
          </a:p>
          <a:p>
            <a:pPr algn="l" eaLnBrk="1" hangingPunct="1"/>
            <a:endParaRPr lang="en-US" dirty="0" smtClean="0">
              <a:solidFill>
                <a:schemeClr val="tx1"/>
              </a:solidFill>
            </a:endParaRP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47</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PPT-143-01</a:t>
            </a:r>
            <a:endParaRPr lang="en-US" sz="1400" dirty="0" smtClean="0">
              <a:solidFill>
                <a:schemeClr val="bg1"/>
              </a:solidFill>
              <a:latin typeface="Verdana" pitchFamily="34" charset="0"/>
            </a:endParaRPr>
          </a:p>
        </p:txBody>
      </p:sp>
    </p:spTree>
    <p:extLst>
      <p:ext uri="{BB962C8B-B14F-4D97-AF65-F5344CB8AC3E}">
        <p14:creationId xmlns:p14="http://schemas.microsoft.com/office/powerpoint/2010/main" val="12177107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Bibliography</a:t>
            </a:r>
          </a:p>
        </p:txBody>
      </p:sp>
      <p:sp>
        <p:nvSpPr>
          <p:cNvPr id="4099" name="Subtitle 2"/>
          <p:cNvSpPr>
            <a:spLocks noGrp="1"/>
          </p:cNvSpPr>
          <p:nvPr>
            <p:ph type="subTitle" idx="1"/>
          </p:nvPr>
        </p:nvSpPr>
        <p:spPr>
          <a:xfrm>
            <a:off x="304800" y="1371600"/>
            <a:ext cx="8610600" cy="4648200"/>
          </a:xfrm>
        </p:spPr>
        <p:txBody>
          <a:bodyPr/>
          <a:lstStyle/>
          <a:p>
            <a:pPr algn="l" eaLnBrk="1" hangingPunct="1"/>
            <a:r>
              <a:rPr lang="en-US" dirty="0" smtClean="0">
                <a:solidFill>
                  <a:schemeClr val="tx1"/>
                </a:solidFill>
              </a:rPr>
              <a:t>Police Chief David Magnusson: </a:t>
            </a:r>
            <a:r>
              <a:rPr lang="en-US" dirty="0" smtClean="0">
                <a:solidFill>
                  <a:schemeClr val="tx1"/>
                </a:solidFill>
                <a:hlinkClick r:id="rId3"/>
              </a:rPr>
              <a:t>https://linkedin.com/pulse/active-shottin-statistics-something-ponder-david-magnusson</a:t>
            </a:r>
            <a:endParaRPr lang="en-US" dirty="0" smtClean="0">
              <a:solidFill>
                <a:schemeClr val="tx1"/>
              </a:solidFill>
            </a:endParaRPr>
          </a:p>
          <a:p>
            <a:pPr algn="l" eaLnBrk="1" hangingPunct="1"/>
            <a:endParaRPr lang="en-US" dirty="0">
              <a:solidFill>
                <a:schemeClr val="tx1"/>
              </a:solidFill>
            </a:endParaRPr>
          </a:p>
          <a:p>
            <a:pPr algn="l" eaLnBrk="1" hangingPunct="1"/>
            <a:r>
              <a:rPr lang="en-US" dirty="0" smtClean="0">
                <a:solidFill>
                  <a:schemeClr val="tx1"/>
                </a:solidFill>
              </a:rPr>
              <a:t>Regroup, “Active Shooter Events on Track to Rise Again in 2014,” </a:t>
            </a:r>
            <a:r>
              <a:rPr lang="en-US" dirty="0" smtClean="0">
                <a:solidFill>
                  <a:schemeClr val="tx1"/>
                </a:solidFill>
                <a:hlinkClick r:id="rId4"/>
              </a:rPr>
              <a:t>http://www.regroup.com/welcome/active-shooter-events-on-track-to-rise-again-in-2014</a:t>
            </a:r>
            <a:endParaRPr lang="en-US" dirty="0" smtClean="0">
              <a:solidFill>
                <a:schemeClr val="tx1"/>
              </a:solidFill>
            </a:endParaRPr>
          </a:p>
          <a:p>
            <a:pPr algn="l" eaLnBrk="1" hangingPunct="1"/>
            <a:endParaRPr lang="en-US" dirty="0">
              <a:solidFill>
                <a:schemeClr val="tx1"/>
              </a:solidFill>
            </a:endParaRPr>
          </a:p>
          <a:p>
            <a:pPr algn="l"/>
            <a:r>
              <a:rPr lang="en-US" dirty="0">
                <a:solidFill>
                  <a:schemeClr val="tx1"/>
                </a:solidFill>
                <a:ea typeface="Verdana" panose="020B0604030504040204" pitchFamily="34" charset="0"/>
                <a:cs typeface="Verdana" panose="020B0604030504040204" pitchFamily="34" charset="0"/>
              </a:rPr>
              <a:t>“Active Shooter, How to Respond,” U.S. Department of Homeland </a:t>
            </a:r>
            <a:r>
              <a:rPr lang="en-US" dirty="0" smtClean="0">
                <a:solidFill>
                  <a:schemeClr val="tx1"/>
                </a:solidFill>
                <a:ea typeface="Verdana" panose="020B0604030504040204" pitchFamily="34" charset="0"/>
                <a:cs typeface="Verdana" panose="020B0604030504040204" pitchFamily="34" charset="0"/>
              </a:rPr>
              <a:t>Security, 2008</a:t>
            </a:r>
            <a:endParaRPr lang="en-US" dirty="0" smtClean="0">
              <a:solidFill>
                <a:schemeClr val="tx1"/>
              </a:solidFill>
            </a:endParaRP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48</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PPT-143-01</a:t>
            </a:r>
            <a:endParaRPr lang="en-US" sz="1400" dirty="0" smtClean="0">
              <a:solidFill>
                <a:schemeClr val="bg1"/>
              </a:solidFill>
              <a:latin typeface="Verdana" pitchFamily="34" charset="0"/>
            </a:endParaRPr>
          </a:p>
        </p:txBody>
      </p:sp>
    </p:spTree>
    <p:extLst>
      <p:ext uri="{BB962C8B-B14F-4D97-AF65-F5344CB8AC3E}">
        <p14:creationId xmlns:p14="http://schemas.microsoft.com/office/powerpoint/2010/main" val="38971295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Bibliography</a:t>
            </a:r>
          </a:p>
        </p:txBody>
      </p:sp>
      <p:sp>
        <p:nvSpPr>
          <p:cNvPr id="4099" name="Subtitle 2"/>
          <p:cNvSpPr>
            <a:spLocks noGrp="1"/>
          </p:cNvSpPr>
          <p:nvPr>
            <p:ph type="subTitle" idx="1"/>
          </p:nvPr>
        </p:nvSpPr>
        <p:spPr>
          <a:xfrm>
            <a:off x="368299" y="1295400"/>
            <a:ext cx="8610600" cy="2362200"/>
          </a:xfrm>
        </p:spPr>
        <p:txBody>
          <a:bodyPr/>
          <a:lstStyle/>
          <a:p>
            <a:pPr algn="l" eaLnBrk="1" hangingPunct="1"/>
            <a:r>
              <a:rPr lang="en-US" dirty="0" smtClean="0">
                <a:solidFill>
                  <a:schemeClr val="tx1"/>
                </a:solidFill>
              </a:rPr>
              <a:t>“Active Shooter Study: Quick Reference Guide,” Federal Bureau of Investigation, 2014</a:t>
            </a:r>
          </a:p>
          <a:p>
            <a:pPr algn="l" eaLnBrk="1" hangingPunct="1"/>
            <a:endParaRPr lang="en-US" dirty="0">
              <a:solidFill>
                <a:schemeClr val="tx1"/>
              </a:solidFill>
            </a:endParaRPr>
          </a:p>
          <a:p>
            <a:pPr algn="l" eaLnBrk="1" hangingPunct="1"/>
            <a:r>
              <a:rPr lang="en-US" dirty="0" smtClean="0">
                <a:solidFill>
                  <a:schemeClr val="tx1"/>
                </a:solidFill>
              </a:rPr>
              <a:t>“5 Phases of the Active Shooter Incident,”</a:t>
            </a:r>
          </a:p>
          <a:p>
            <a:pPr algn="l" eaLnBrk="1" hangingPunct="1"/>
            <a:r>
              <a:rPr lang="en-US" dirty="0" smtClean="0">
                <a:solidFill>
                  <a:schemeClr val="tx1"/>
                </a:solidFill>
                <a:hlinkClick r:id="rId3"/>
              </a:rPr>
              <a:t>https://www.policeone.com/active-shooter/articles</a:t>
            </a:r>
            <a:endParaRPr lang="en-US" dirty="0" smtClean="0">
              <a:solidFill>
                <a:schemeClr val="tx1"/>
              </a:solidFill>
            </a:endParaRP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49</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PPT-143-01</a:t>
            </a:r>
            <a:endParaRPr lang="en-US" sz="1400" dirty="0" smtClean="0">
              <a:solidFill>
                <a:schemeClr val="bg1"/>
              </a:solidFill>
              <a:latin typeface="Verdana"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0800" y="3809999"/>
            <a:ext cx="4165598" cy="2343149"/>
          </a:xfrm>
          <a:prstGeom prst="rect">
            <a:avLst/>
          </a:prstGeom>
        </p:spPr>
      </p:pic>
    </p:spTree>
    <p:extLst>
      <p:ext uri="{BB962C8B-B14F-4D97-AF65-F5344CB8AC3E}">
        <p14:creationId xmlns:p14="http://schemas.microsoft.com/office/powerpoint/2010/main" val="11820644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Case History</a:t>
            </a:r>
          </a:p>
        </p:txBody>
      </p:sp>
      <p:sp>
        <p:nvSpPr>
          <p:cNvPr id="4099" name="Subtitle 2"/>
          <p:cNvSpPr>
            <a:spLocks noGrp="1"/>
          </p:cNvSpPr>
          <p:nvPr>
            <p:ph type="subTitle" idx="1"/>
          </p:nvPr>
        </p:nvSpPr>
        <p:spPr>
          <a:xfrm>
            <a:off x="381000" y="1143000"/>
            <a:ext cx="8153400" cy="1066800"/>
          </a:xfrm>
        </p:spPr>
        <p:txBody>
          <a:bodyPr/>
          <a:lstStyle/>
          <a:p>
            <a:pPr algn="l" eaLnBrk="1" hangingPunct="1"/>
            <a:r>
              <a:rPr lang="en-US" dirty="0" smtClean="0">
                <a:solidFill>
                  <a:schemeClr val="tx1"/>
                </a:solidFill>
              </a:rPr>
              <a:t>Incidents (2000-2013) FBI identified 160 Active Shooter events.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5</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PPT-143-01</a:t>
            </a:r>
            <a:endParaRPr lang="en-US" sz="1400" dirty="0" smtClean="0">
              <a:solidFill>
                <a:schemeClr val="bg1"/>
              </a:solidFill>
              <a:latin typeface="Verdana" pitchFamily="34" charset="0"/>
            </a:endParaRPr>
          </a:p>
        </p:txBody>
      </p:sp>
      <p:pic>
        <p:nvPicPr>
          <p:cNvPr id="1026" name="Picture 2" descr="C:\Users\stlane\Pictures\westernjournalism.com.jpg"/>
          <p:cNvPicPr>
            <a:picLocks noChangeAspect="1" noChangeArrowheads="1"/>
          </p:cNvPicPr>
          <p:nvPr/>
        </p:nvPicPr>
        <p:blipFill rotWithShape="1">
          <a:blip r:embed="rId3">
            <a:extLst>
              <a:ext uri="{28A0092B-C50C-407E-A947-70E740481C1C}">
                <a14:useLocalDpi xmlns:a14="http://schemas.microsoft.com/office/drawing/2010/main" val="0"/>
              </a:ext>
            </a:extLst>
          </a:blip>
          <a:srcRect l="3092" t="6013" r="5736" b="6635"/>
          <a:stretch/>
        </p:blipFill>
        <p:spPr bwMode="auto">
          <a:xfrm>
            <a:off x="983646" y="2209800"/>
            <a:ext cx="6948107" cy="3937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7028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Related Programs</a:t>
            </a:r>
          </a:p>
        </p:txBody>
      </p:sp>
      <p:sp>
        <p:nvSpPr>
          <p:cNvPr id="4099" name="Subtitle 2"/>
          <p:cNvSpPr>
            <a:spLocks noGrp="1"/>
          </p:cNvSpPr>
          <p:nvPr>
            <p:ph type="subTitle" idx="1"/>
          </p:nvPr>
        </p:nvSpPr>
        <p:spPr>
          <a:xfrm>
            <a:off x="609600" y="1295400"/>
            <a:ext cx="7924800" cy="4800600"/>
          </a:xfrm>
        </p:spPr>
        <p:txBody>
          <a:bodyPr/>
          <a:lstStyle/>
          <a:p>
            <a:pPr algn="l" eaLnBrk="1" hangingPunct="1"/>
            <a:r>
              <a:rPr lang="en-US" dirty="0" smtClean="0">
                <a:solidFill>
                  <a:schemeClr val="tx1"/>
                </a:solidFill>
              </a:rPr>
              <a:t>The following programs available from us may aid you in providing more in-depth training to the previous topic.</a:t>
            </a:r>
          </a:p>
          <a:p>
            <a:pPr algn="l" eaLnBrk="1" hangingPunct="1"/>
            <a:endParaRPr lang="en-US" dirty="0">
              <a:solidFill>
                <a:schemeClr val="tx1"/>
              </a:solidFill>
            </a:endParaRPr>
          </a:p>
          <a:p>
            <a:pPr marL="342900" indent="-342900" algn="l" eaLnBrk="1" hangingPunct="1">
              <a:buFont typeface="Arial" panose="020B0604020202020204" pitchFamily="34" charset="0"/>
              <a:buChar char="•"/>
            </a:pPr>
            <a:r>
              <a:rPr lang="en-US" dirty="0" smtClean="0">
                <a:solidFill>
                  <a:schemeClr val="tx1"/>
                </a:solidFill>
              </a:rPr>
              <a:t>Dealing with Angry People</a:t>
            </a:r>
          </a:p>
          <a:p>
            <a:pPr marL="342900" indent="-342900" algn="l" eaLnBrk="1" hangingPunct="1">
              <a:buFont typeface="Arial" panose="020B0604020202020204" pitchFamily="34" charset="0"/>
              <a:buChar char="•"/>
            </a:pPr>
            <a:r>
              <a:rPr lang="en-US" dirty="0" smtClean="0">
                <a:solidFill>
                  <a:schemeClr val="tx1"/>
                </a:solidFill>
              </a:rPr>
              <a:t>Emergency Action Plans</a:t>
            </a:r>
          </a:p>
          <a:p>
            <a:pPr marL="342900" indent="-342900" algn="l" eaLnBrk="1" hangingPunct="1">
              <a:buFont typeface="Arial" panose="020B0604020202020204" pitchFamily="34" charset="0"/>
              <a:buChar char="•"/>
            </a:pPr>
            <a:r>
              <a:rPr lang="en-US" dirty="0" smtClean="0">
                <a:solidFill>
                  <a:schemeClr val="tx1"/>
                </a:solidFill>
              </a:rPr>
              <a:t>Emergency Response Planning</a:t>
            </a:r>
          </a:p>
          <a:p>
            <a:pPr marL="342900" indent="-342900" algn="l" eaLnBrk="1" hangingPunct="1">
              <a:buFont typeface="Arial" panose="020B0604020202020204" pitchFamily="34" charset="0"/>
              <a:buChar char="•"/>
            </a:pPr>
            <a:r>
              <a:rPr lang="en-US" dirty="0" smtClean="0">
                <a:solidFill>
                  <a:schemeClr val="tx1"/>
                </a:solidFill>
              </a:rPr>
              <a:t>Managing Emergencies</a:t>
            </a:r>
          </a:p>
          <a:p>
            <a:pPr algn="l" eaLnBrk="1" hangingPunct="1"/>
            <a:endParaRPr lang="en-US" dirty="0">
              <a:solidFill>
                <a:schemeClr val="tx1"/>
              </a:solidFill>
            </a:endParaRPr>
          </a:p>
          <a:p>
            <a:pPr algn="l" eaLnBrk="1" hangingPunct="1"/>
            <a:r>
              <a:rPr lang="en-US" dirty="0" smtClean="0">
                <a:solidFill>
                  <a:schemeClr val="tx1"/>
                </a:solidFill>
              </a:rPr>
              <a:t>If not found on our website: </a:t>
            </a:r>
            <a:r>
              <a:rPr lang="en-US" dirty="0" smtClean="0">
                <a:solidFill>
                  <a:schemeClr val="tx1"/>
                </a:solidFill>
                <a:hlinkClick r:id="rId3"/>
              </a:rPr>
              <a:t>www.dli.state.pa.us/PATHS</a:t>
            </a:r>
            <a:r>
              <a:rPr lang="en-US" dirty="0" smtClean="0">
                <a:solidFill>
                  <a:schemeClr val="tx1"/>
                </a:solidFill>
              </a:rPr>
              <a:t> email us for a copy.</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50</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PPT-143-01</a:t>
            </a:r>
            <a:endParaRPr lang="en-US" sz="1400" dirty="0" smtClean="0">
              <a:solidFill>
                <a:schemeClr val="bg1"/>
              </a:solidFill>
              <a:latin typeface="Verdana"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2017" y="2244680"/>
            <a:ext cx="3053724" cy="1717720"/>
          </a:xfrm>
          <a:prstGeom prst="rect">
            <a:avLst/>
          </a:prstGeom>
        </p:spPr>
      </p:pic>
    </p:spTree>
    <p:extLst>
      <p:ext uri="{BB962C8B-B14F-4D97-AF65-F5344CB8AC3E}">
        <p14:creationId xmlns:p14="http://schemas.microsoft.com/office/powerpoint/2010/main" val="11287653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Case Histories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6</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PPT-143-01</a:t>
            </a:r>
            <a:endParaRPr lang="en-US" sz="1400" dirty="0" smtClean="0">
              <a:solidFill>
                <a:schemeClr val="bg1"/>
              </a:solidFill>
              <a:latin typeface="Verdana"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344684"/>
            <a:ext cx="6386513" cy="3970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09600" y="5562600"/>
            <a:ext cx="7543800" cy="646331"/>
          </a:xfrm>
          <a:prstGeom prst="rect">
            <a:avLst/>
          </a:prstGeom>
          <a:noFill/>
        </p:spPr>
        <p:txBody>
          <a:bodyPr wrap="square" rtlCol="0">
            <a:spAutoFit/>
          </a:bodyPr>
          <a:lstStyle/>
          <a:p>
            <a:r>
              <a:rPr lang="en-US" dirty="0" smtClean="0"/>
              <a:t>2014: 20 projected</a:t>
            </a:r>
          </a:p>
          <a:p>
            <a:r>
              <a:rPr lang="en-US" dirty="0" smtClean="0"/>
              <a:t>2015:  46 events</a:t>
            </a:r>
            <a:endParaRPr lang="en-US" dirty="0"/>
          </a:p>
        </p:txBody>
      </p:sp>
    </p:spTree>
    <p:extLst>
      <p:ext uri="{BB962C8B-B14F-4D97-AF65-F5344CB8AC3E}">
        <p14:creationId xmlns:p14="http://schemas.microsoft.com/office/powerpoint/2010/main" val="830059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Case Histories</a:t>
            </a:r>
          </a:p>
        </p:txBody>
      </p:sp>
      <p:sp>
        <p:nvSpPr>
          <p:cNvPr id="4099" name="Subtitle 2"/>
          <p:cNvSpPr>
            <a:spLocks noGrp="1"/>
          </p:cNvSpPr>
          <p:nvPr>
            <p:ph type="subTitle" idx="1"/>
          </p:nvPr>
        </p:nvSpPr>
        <p:spPr>
          <a:xfrm>
            <a:off x="304800" y="1295400"/>
            <a:ext cx="8534400" cy="4876800"/>
          </a:xfrm>
        </p:spPr>
        <p:txBody>
          <a:bodyPr/>
          <a:lstStyle/>
          <a:p>
            <a:pPr algn="l"/>
            <a:r>
              <a:rPr lang="en-US" dirty="0" smtClean="0">
                <a:solidFill>
                  <a:schemeClr val="tx1"/>
                </a:solidFill>
              </a:rPr>
              <a:t>The </a:t>
            </a:r>
            <a:r>
              <a:rPr lang="en-US" dirty="0">
                <a:solidFill>
                  <a:schemeClr val="tx1"/>
                </a:solidFill>
              </a:rPr>
              <a:t>FBI identified 160 active shooter incidents between 2000 and 2013. Among the study results</a:t>
            </a:r>
            <a:r>
              <a:rPr lang="en-US" dirty="0" smtClean="0">
                <a:solidFill>
                  <a:schemeClr val="tx1"/>
                </a:solidFill>
              </a:rPr>
              <a:t>:</a:t>
            </a:r>
          </a:p>
          <a:p>
            <a:pPr algn="l"/>
            <a:r>
              <a:rPr lang="en-US" sz="1800" dirty="0" smtClean="0">
                <a:solidFill>
                  <a:schemeClr val="tx1"/>
                </a:solidFill>
              </a:rPr>
              <a:t> </a:t>
            </a:r>
            <a:endParaRPr lang="en-US" sz="1800" dirty="0">
              <a:solidFill>
                <a:schemeClr val="tx1"/>
              </a:solidFill>
            </a:endParaRPr>
          </a:p>
          <a:p>
            <a:pPr marL="342900" indent="-342900" algn="l">
              <a:buFont typeface="Arial" panose="020B0604020202020204" pitchFamily="34" charset="0"/>
              <a:buChar char="•"/>
            </a:pPr>
            <a:r>
              <a:rPr lang="en-US" dirty="0" smtClean="0">
                <a:solidFill>
                  <a:schemeClr val="tx1"/>
                </a:solidFill>
              </a:rPr>
              <a:t>An </a:t>
            </a:r>
            <a:r>
              <a:rPr lang="en-US" dirty="0">
                <a:solidFill>
                  <a:schemeClr val="tx1"/>
                </a:solidFill>
              </a:rPr>
              <a:t>average of 11.4 incidents occurred annually with an increasing trend from 2000 to 2013. </a:t>
            </a:r>
          </a:p>
          <a:p>
            <a:pPr marL="342900" indent="-342900" algn="l">
              <a:buFont typeface="Arial" panose="020B0604020202020204" pitchFamily="34" charset="0"/>
              <a:buChar char="•"/>
            </a:pPr>
            <a:r>
              <a:rPr lang="en-US" dirty="0" smtClean="0">
                <a:solidFill>
                  <a:schemeClr val="tx1"/>
                </a:solidFill>
              </a:rPr>
              <a:t>An </a:t>
            </a:r>
            <a:r>
              <a:rPr lang="en-US" dirty="0">
                <a:solidFill>
                  <a:schemeClr val="tx1"/>
                </a:solidFill>
              </a:rPr>
              <a:t>average of 6.4 occurred in the first 7 years studied and an average of 16.4 occurred in the last 7 years. </a:t>
            </a:r>
          </a:p>
          <a:p>
            <a:pPr marL="342900" indent="-342900" algn="l">
              <a:buFont typeface="Arial" panose="020B0604020202020204" pitchFamily="34" charset="0"/>
              <a:buChar char="•"/>
            </a:pPr>
            <a:r>
              <a:rPr lang="en-US" dirty="0" smtClean="0">
                <a:solidFill>
                  <a:schemeClr val="tx1"/>
                </a:solidFill>
              </a:rPr>
              <a:t>Incidents </a:t>
            </a:r>
            <a:r>
              <a:rPr lang="en-US" dirty="0">
                <a:solidFill>
                  <a:schemeClr val="tx1"/>
                </a:solidFill>
              </a:rPr>
              <a:t>occurred in 40 of 50 states and the District of Columbia. </a:t>
            </a:r>
            <a:endParaRPr lang="en-US" dirty="0" smtClean="0">
              <a:solidFill>
                <a:schemeClr val="tx1"/>
              </a:solidFill>
            </a:endParaRPr>
          </a:p>
          <a:p>
            <a:pPr marL="342900" indent="-342900" algn="l">
              <a:buFont typeface="Arial" panose="020B0604020202020204" pitchFamily="34" charset="0"/>
              <a:buChar char="•"/>
            </a:pPr>
            <a:r>
              <a:rPr lang="en-US" dirty="0" smtClean="0">
                <a:solidFill>
                  <a:schemeClr val="tx1"/>
                </a:solidFill>
              </a:rPr>
              <a:t>70</a:t>
            </a:r>
            <a:r>
              <a:rPr lang="en-US" dirty="0">
                <a:solidFill>
                  <a:schemeClr val="tx1"/>
                </a:solidFill>
              </a:rPr>
              <a:t>% of the incidents occurred in a commerce (73, 46%), or education (39, 24%) environment. </a:t>
            </a:r>
          </a:p>
          <a:p>
            <a:pPr algn="l"/>
            <a:endParaRPr lang="en-US" dirty="0">
              <a:solidFill>
                <a:schemeClr val="tx1"/>
              </a:solidFill>
            </a:endParaRP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7</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PPT-143-01</a:t>
            </a:r>
            <a:endParaRPr lang="en-US" sz="1400" dirty="0" smtClean="0">
              <a:solidFill>
                <a:schemeClr val="bg1"/>
              </a:solidFill>
              <a:latin typeface="Verdana" pitchFamily="34" charset="0"/>
            </a:endParaRPr>
          </a:p>
        </p:txBody>
      </p:sp>
    </p:spTree>
    <p:extLst>
      <p:ext uri="{BB962C8B-B14F-4D97-AF65-F5344CB8AC3E}">
        <p14:creationId xmlns:p14="http://schemas.microsoft.com/office/powerpoint/2010/main" val="3957757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Case Histories</a:t>
            </a:r>
          </a:p>
        </p:txBody>
      </p:sp>
      <p:sp>
        <p:nvSpPr>
          <p:cNvPr id="4099" name="Subtitle 2"/>
          <p:cNvSpPr>
            <a:spLocks noGrp="1"/>
          </p:cNvSpPr>
          <p:nvPr>
            <p:ph type="subTitle" idx="1"/>
          </p:nvPr>
        </p:nvSpPr>
        <p:spPr>
          <a:xfrm>
            <a:off x="304800" y="1752600"/>
            <a:ext cx="8534400" cy="3962400"/>
          </a:xfrm>
        </p:spPr>
        <p:txBody>
          <a:bodyPr/>
          <a:lstStyle/>
          <a:p>
            <a:pPr marL="342900" indent="-342900" algn="l">
              <a:buFont typeface="Arial" panose="020B0604020202020204" pitchFamily="34" charset="0"/>
              <a:buChar char="•"/>
            </a:pPr>
            <a:r>
              <a:rPr lang="en-US" dirty="0" smtClean="0">
                <a:solidFill>
                  <a:schemeClr val="tx1"/>
                </a:solidFill>
              </a:rPr>
              <a:t>60</a:t>
            </a:r>
            <a:r>
              <a:rPr lang="en-US" dirty="0">
                <a:solidFill>
                  <a:schemeClr val="tx1"/>
                </a:solidFill>
              </a:rPr>
              <a:t>% of the incidents ended before police arrived. </a:t>
            </a:r>
            <a:endParaRPr lang="en-US" dirty="0" smtClean="0">
              <a:solidFill>
                <a:schemeClr val="tx1"/>
              </a:solidFill>
            </a:endParaRPr>
          </a:p>
          <a:p>
            <a:pPr marL="342900" indent="-342900" algn="l">
              <a:buFont typeface="Arial" panose="020B0604020202020204" pitchFamily="34" charset="0"/>
              <a:buChar char="•"/>
            </a:pPr>
            <a:endParaRPr lang="en-US" dirty="0">
              <a:solidFill>
                <a:schemeClr val="tx1"/>
              </a:solidFill>
            </a:endParaRPr>
          </a:p>
          <a:p>
            <a:pPr marL="342900" indent="-342900" algn="l">
              <a:buFont typeface="Arial" panose="020B0604020202020204" pitchFamily="34" charset="0"/>
              <a:buChar char="•"/>
            </a:pPr>
            <a:r>
              <a:rPr lang="en-US" dirty="0" smtClean="0">
                <a:solidFill>
                  <a:schemeClr val="tx1"/>
                </a:solidFill>
              </a:rPr>
              <a:t>In </a:t>
            </a:r>
            <a:r>
              <a:rPr lang="en-US" dirty="0">
                <a:solidFill>
                  <a:schemeClr val="tx1"/>
                </a:solidFill>
              </a:rPr>
              <a:t>63 incidents where the duration of incident could be ascertained, 44 (69%) ended in 5 minutes or less, with 23 ending in 2 minutes or less. </a:t>
            </a:r>
            <a:endParaRPr lang="en-US" dirty="0" smtClean="0">
              <a:solidFill>
                <a:schemeClr val="tx1"/>
              </a:solidFill>
            </a:endParaRPr>
          </a:p>
          <a:p>
            <a:pPr marL="342900" indent="-342900" algn="l">
              <a:buFont typeface="Arial" panose="020B0604020202020204" pitchFamily="34" charset="0"/>
              <a:buChar char="•"/>
            </a:pPr>
            <a:endParaRPr lang="en-US" dirty="0">
              <a:solidFill>
                <a:schemeClr val="tx1"/>
              </a:solidFill>
            </a:endParaRPr>
          </a:p>
          <a:p>
            <a:pPr marL="342900" indent="-342900" algn="l">
              <a:buFont typeface="Arial" panose="020B0604020202020204" pitchFamily="34" charset="0"/>
              <a:buChar char="•"/>
            </a:pPr>
            <a:r>
              <a:rPr lang="en-US" dirty="0" smtClean="0">
                <a:solidFill>
                  <a:schemeClr val="tx1"/>
                </a:solidFill>
              </a:rPr>
              <a:t>64 </a:t>
            </a:r>
            <a:r>
              <a:rPr lang="en-US" dirty="0">
                <a:solidFill>
                  <a:schemeClr val="tx1"/>
                </a:solidFill>
              </a:rPr>
              <a:t>(40%) incidents fell within the parameters of the federal definition of “mass killing” (3 or more killed). </a:t>
            </a:r>
          </a:p>
          <a:p>
            <a:pPr algn="l"/>
            <a:endParaRPr lang="en-US" dirty="0">
              <a:solidFill>
                <a:schemeClr val="tx1"/>
              </a:solidFill>
            </a:endParaRP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8</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PPT-143-01</a:t>
            </a:r>
            <a:endParaRPr lang="en-US" sz="1400" dirty="0" smtClean="0">
              <a:solidFill>
                <a:schemeClr val="bg1"/>
              </a:solidFill>
              <a:latin typeface="Verdana" pitchFamily="34" charset="0"/>
            </a:endParaRPr>
          </a:p>
        </p:txBody>
      </p:sp>
    </p:spTree>
    <p:extLst>
      <p:ext uri="{BB962C8B-B14F-4D97-AF65-F5344CB8AC3E}">
        <p14:creationId xmlns:p14="http://schemas.microsoft.com/office/powerpoint/2010/main" val="218725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Case Histories</a:t>
            </a:r>
          </a:p>
        </p:txBody>
      </p:sp>
      <p:sp>
        <p:nvSpPr>
          <p:cNvPr id="4099" name="Subtitle 2"/>
          <p:cNvSpPr>
            <a:spLocks noGrp="1"/>
          </p:cNvSpPr>
          <p:nvPr>
            <p:ph type="subTitle" idx="1"/>
          </p:nvPr>
        </p:nvSpPr>
        <p:spPr>
          <a:xfrm>
            <a:off x="457200" y="1524000"/>
            <a:ext cx="8229600" cy="4648200"/>
          </a:xfrm>
        </p:spPr>
        <p:txBody>
          <a:bodyPr/>
          <a:lstStyle/>
          <a:p>
            <a:pPr algn="l" eaLnBrk="1" hangingPunct="1"/>
            <a:r>
              <a:rPr lang="en-US" dirty="0" smtClean="0">
                <a:solidFill>
                  <a:schemeClr val="tx1"/>
                </a:solidFill>
              </a:rPr>
              <a:t>Particulars</a:t>
            </a:r>
            <a:endParaRPr lang="en-US" dirty="0">
              <a:solidFill>
                <a:schemeClr val="tx1"/>
              </a:solidFill>
            </a:endParaRPr>
          </a:p>
          <a:p>
            <a:pPr marL="342900" indent="-342900" algn="l">
              <a:buFont typeface="Arial" panose="020B0604020202020204" pitchFamily="34" charset="0"/>
              <a:buChar char="•"/>
            </a:pPr>
            <a:r>
              <a:rPr lang="en-US" dirty="0" smtClean="0">
                <a:solidFill>
                  <a:schemeClr val="tx1"/>
                </a:solidFill>
              </a:rPr>
              <a:t>Events are becoming more frequent</a:t>
            </a:r>
            <a:endParaRPr lang="en-US" dirty="0">
              <a:solidFill>
                <a:schemeClr val="tx1"/>
              </a:solidFill>
            </a:endParaRPr>
          </a:p>
          <a:p>
            <a:pPr marL="342900" indent="-342900" algn="l">
              <a:buFont typeface="Arial" panose="020B0604020202020204" pitchFamily="34" charset="0"/>
              <a:buChar char="•"/>
            </a:pPr>
            <a:r>
              <a:rPr lang="en-US" dirty="0">
                <a:solidFill>
                  <a:schemeClr val="tx1"/>
                </a:solidFill>
              </a:rPr>
              <a:t>Anger, revenge, ideology, untreated mental </a:t>
            </a:r>
            <a:r>
              <a:rPr lang="en-US" dirty="0" smtClean="0">
                <a:solidFill>
                  <a:schemeClr val="tx1"/>
                </a:solidFill>
              </a:rPr>
              <a:t>illness are aspects of the shooter(s)</a:t>
            </a:r>
            <a:endParaRPr lang="en-US" dirty="0">
              <a:solidFill>
                <a:schemeClr val="tx1"/>
              </a:solidFill>
            </a:endParaRPr>
          </a:p>
          <a:p>
            <a:pPr marL="342900" indent="-342900" algn="l">
              <a:buFont typeface="Arial" panose="020B0604020202020204" pitchFamily="34" charset="0"/>
              <a:buChar char="•"/>
            </a:pPr>
            <a:r>
              <a:rPr lang="en-US" dirty="0" smtClean="0">
                <a:solidFill>
                  <a:schemeClr val="tx1"/>
                </a:solidFill>
              </a:rPr>
              <a:t>Unpredictable</a:t>
            </a:r>
            <a:endParaRPr lang="en-US" dirty="0">
              <a:solidFill>
                <a:schemeClr val="tx1"/>
              </a:solidFill>
            </a:endParaRPr>
          </a:p>
          <a:p>
            <a:pPr marL="342900" indent="-342900" algn="l">
              <a:buFont typeface="Arial" panose="020B0604020202020204" pitchFamily="34" charset="0"/>
              <a:buChar char="•"/>
            </a:pPr>
            <a:r>
              <a:rPr lang="en-US" dirty="0">
                <a:solidFill>
                  <a:schemeClr val="tx1"/>
                </a:solidFill>
              </a:rPr>
              <a:t>Evolve </a:t>
            </a:r>
            <a:r>
              <a:rPr lang="en-US" dirty="0" smtClean="0">
                <a:solidFill>
                  <a:schemeClr val="tx1"/>
                </a:solidFill>
              </a:rPr>
              <a:t>quickly, usually being over before law enforcement even arrives on-scene</a:t>
            </a:r>
            <a:endParaRPr lang="en-US" dirty="0">
              <a:solidFill>
                <a:schemeClr val="tx1"/>
              </a:solidFill>
            </a:endParaRPr>
          </a:p>
          <a:p>
            <a:pPr marL="342900" indent="-342900" algn="l">
              <a:buFont typeface="Arial" panose="020B0604020202020204" pitchFamily="34" charset="0"/>
              <a:buChar char="•"/>
            </a:pPr>
            <a:r>
              <a:rPr lang="en-US" dirty="0">
                <a:solidFill>
                  <a:schemeClr val="tx1"/>
                </a:solidFill>
              </a:rPr>
              <a:t>Continue until stopped by law </a:t>
            </a:r>
            <a:r>
              <a:rPr lang="en-US" dirty="0" smtClean="0">
                <a:solidFill>
                  <a:schemeClr val="tx1"/>
                </a:solidFill>
              </a:rPr>
              <a:t/>
            </a:r>
            <a:br>
              <a:rPr lang="en-US" dirty="0" smtClean="0">
                <a:solidFill>
                  <a:schemeClr val="tx1"/>
                </a:solidFill>
              </a:rPr>
            </a:br>
            <a:r>
              <a:rPr lang="en-US" dirty="0" smtClean="0">
                <a:solidFill>
                  <a:schemeClr val="tx1"/>
                </a:solidFill>
              </a:rPr>
              <a:t>enforcement</a:t>
            </a:r>
            <a:r>
              <a:rPr lang="en-US" dirty="0">
                <a:solidFill>
                  <a:schemeClr val="tx1"/>
                </a:solidFill>
              </a:rPr>
              <a:t>, suicide or </a:t>
            </a:r>
            <a:r>
              <a:rPr lang="en-US" dirty="0" smtClean="0">
                <a:solidFill>
                  <a:schemeClr val="tx1"/>
                </a:solidFill>
              </a:rPr>
              <a:t/>
            </a:r>
            <a:br>
              <a:rPr lang="en-US" dirty="0" smtClean="0">
                <a:solidFill>
                  <a:schemeClr val="tx1"/>
                </a:solidFill>
              </a:rPr>
            </a:br>
            <a:r>
              <a:rPr lang="en-US" dirty="0" smtClean="0">
                <a:solidFill>
                  <a:schemeClr val="tx1"/>
                </a:solidFill>
              </a:rPr>
              <a:t>intervention by victims</a:t>
            </a:r>
            <a:endParaRPr lang="en-US" dirty="0">
              <a:solidFill>
                <a:schemeClr val="tx1"/>
              </a:solidFill>
            </a:endParaRP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9</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PPT-143-01</a:t>
            </a:r>
            <a:endParaRPr lang="en-US" sz="1400" dirty="0" smtClean="0">
              <a:solidFill>
                <a:schemeClr val="bg1"/>
              </a:solidFill>
              <a:latin typeface="Verdana" pitchFamily="34" charset="0"/>
            </a:endParaRPr>
          </a:p>
        </p:txBody>
      </p:sp>
      <p:pic>
        <p:nvPicPr>
          <p:cNvPr id="3074" name="Picture 2" descr="C:\Users\stlane\Pictures\x Active Shooter\7 stsosha.co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4535133"/>
            <a:ext cx="2350674" cy="1689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283224"/>
      </p:ext>
    </p:extLst>
  </p:cSld>
  <p:clrMapOvr>
    <a:masterClrMapping/>
  </p:clrMapOvr>
</p:sld>
</file>

<file path=ppt/theme/theme1.xml><?xml version="1.0" encoding="utf-8"?>
<a:theme xmlns:a="http://schemas.openxmlformats.org/drawingml/2006/main" name="new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new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Design">
  <a:themeElements>
    <a:clrScheme name="Custom 3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0070C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 ppt template</Template>
  <TotalTime>910</TotalTime>
  <Words>3879</Words>
  <Application>Microsoft Office PowerPoint</Application>
  <PresentationFormat>On-screen Show (4:3)</PresentationFormat>
  <Paragraphs>687</Paragraphs>
  <Slides>50</Slides>
  <Notes>49</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50</vt:i4>
      </vt:variant>
    </vt:vector>
  </HeadingPairs>
  <TitlesOfParts>
    <vt:vector size="59" baseType="lpstr">
      <vt:lpstr>Arial</vt:lpstr>
      <vt:lpstr>Calibri</vt:lpstr>
      <vt:lpstr>Times New Roman</vt:lpstr>
      <vt:lpstr>Verdana</vt:lpstr>
      <vt:lpstr>Wingdings</vt:lpstr>
      <vt:lpstr>new ppt template</vt:lpstr>
      <vt:lpstr>Custom Design</vt:lpstr>
      <vt:lpstr>1_new PPT template</vt:lpstr>
      <vt:lpstr>Default Design</vt:lpstr>
      <vt:lpstr>Active Shooter Awareness</vt:lpstr>
      <vt:lpstr>Topics</vt:lpstr>
      <vt:lpstr>Course Objectives</vt:lpstr>
      <vt:lpstr>Active Shooter Defined*</vt:lpstr>
      <vt:lpstr>Case History</vt:lpstr>
      <vt:lpstr>Case Histories</vt:lpstr>
      <vt:lpstr>Case Histories</vt:lpstr>
      <vt:lpstr>Case Histories</vt:lpstr>
      <vt:lpstr>Case Histories</vt:lpstr>
      <vt:lpstr>Perpetrators</vt:lpstr>
      <vt:lpstr>Incident Locations</vt:lpstr>
      <vt:lpstr>Occurrence Locations</vt:lpstr>
      <vt:lpstr>Weapons of Choice</vt:lpstr>
      <vt:lpstr>Duration of Attack</vt:lpstr>
      <vt:lpstr>Preparedness</vt:lpstr>
      <vt:lpstr>Emergency Action Plan</vt:lpstr>
      <vt:lpstr>Emergency Action Plan</vt:lpstr>
      <vt:lpstr>Plan Components</vt:lpstr>
      <vt:lpstr>Meet Everyone’s Needs</vt:lpstr>
      <vt:lpstr>Preparedness/Prevention</vt:lpstr>
      <vt:lpstr>HR Responsibilities</vt:lpstr>
      <vt:lpstr>Manager Responsibilities</vt:lpstr>
      <vt:lpstr>Manager Responsibilities</vt:lpstr>
      <vt:lpstr>Manager’s Response</vt:lpstr>
      <vt:lpstr>Your Response</vt:lpstr>
      <vt:lpstr>Run</vt:lpstr>
      <vt:lpstr>Provide Information</vt:lpstr>
      <vt:lpstr>Hide</vt:lpstr>
      <vt:lpstr>Keep Yourself Safe</vt:lpstr>
      <vt:lpstr>Fight</vt:lpstr>
      <vt:lpstr>Fight</vt:lpstr>
      <vt:lpstr>Law Enforcement Arrival</vt:lpstr>
      <vt:lpstr>Additional Teams</vt:lpstr>
      <vt:lpstr>Reacting to Law Enforcement</vt:lpstr>
      <vt:lpstr>Safe Location</vt:lpstr>
      <vt:lpstr>Managing Consequences</vt:lpstr>
      <vt:lpstr>Post-Event Actions</vt:lpstr>
      <vt:lpstr>Post-Event Actions</vt:lpstr>
      <vt:lpstr>Conduct Training</vt:lpstr>
      <vt:lpstr>Conduct Training</vt:lpstr>
      <vt:lpstr>Conduct Training</vt:lpstr>
      <vt:lpstr>Safety Policies</vt:lpstr>
      <vt:lpstr>Summary</vt:lpstr>
      <vt:lpstr>Contact Information</vt:lpstr>
      <vt:lpstr>Questions</vt:lpstr>
      <vt:lpstr>Bibliography</vt:lpstr>
      <vt:lpstr>Bibliography</vt:lpstr>
      <vt:lpstr>Bibliography</vt:lpstr>
      <vt:lpstr>Bibliography</vt:lpstr>
      <vt:lpstr>Related Programs</vt:lpstr>
    </vt:vector>
  </TitlesOfParts>
  <Company>Labor &amp; Industry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Active Shooter Awareness</dc:title>
  <dc:creator>Stephen Lane</dc:creator>
  <cp:lastModifiedBy>James D. Walker</cp:lastModifiedBy>
  <cp:revision>85</cp:revision>
  <dcterms:created xsi:type="dcterms:W3CDTF">2016-02-16T19:02:33Z</dcterms:created>
  <dcterms:modified xsi:type="dcterms:W3CDTF">2016-10-13T14:31:29Z</dcterms:modified>
</cp:coreProperties>
</file>