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7" r:id="rId5"/>
    <p:sldId id="258" r:id="rId6"/>
    <p:sldId id="280" r:id="rId7"/>
    <p:sldId id="281" r:id="rId8"/>
    <p:sldId id="278" r:id="rId9"/>
    <p:sldId id="292" r:id="rId10"/>
    <p:sldId id="283" r:id="rId11"/>
    <p:sldId id="289" r:id="rId12"/>
    <p:sldId id="286" r:id="rId13"/>
    <p:sldId id="288" r:id="rId14"/>
    <p:sldId id="291" r:id="rId15"/>
    <p:sldId id="290" r:id="rId16"/>
    <p:sldId id="295" r:id="rId17"/>
    <p:sldId id="279" r:id="rId18"/>
    <p:sldId id="293" r:id="rId19"/>
    <p:sldId id="294" r:id="rId20"/>
    <p:sldId id="296" r:id="rId21"/>
    <p:sldId id="284" r:id="rId22"/>
    <p:sldId id="270" r:id="rId23"/>
    <p:sldId id="266" r:id="rId24"/>
    <p:sldId id="267" r:id="rId25"/>
    <p:sldId id="26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5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CD0DC2-11ED-FB17-876E-F02D4C619A8C}" v="3" dt="2019-09-17T21:38:11.315"/>
    <p1510:client id="{7BB5C4B9-C112-4EF2-8F2C-3EA5F0CD5C9C}" v="361" dt="2019-09-16T12:45:31.3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6" autoAdjust="0"/>
    <p:restoredTop sz="94660"/>
  </p:normalViewPr>
  <p:slideViewPr>
    <p:cSldViewPr snapToGrid="0">
      <p:cViewPr varScale="1">
        <p:scale>
          <a:sx n="73" d="100"/>
          <a:sy n="73" d="100"/>
        </p:scale>
        <p:origin x="32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son L. DuBois" userId="S::duboisal@westminster.edu::c0ffa784-73c8-4719-a354-5fca2fc590e8" providerId="AD" clId="Web-{7BB5C4B9-C112-4EF2-8F2C-3EA5F0CD5C9C}"/>
    <pc:docChg chg="addSld modSld">
      <pc:chgData name="Alison L. DuBois" userId="S::duboisal@westminster.edu::c0ffa784-73c8-4719-a354-5fca2fc590e8" providerId="AD" clId="Web-{7BB5C4B9-C112-4EF2-8F2C-3EA5F0CD5C9C}" dt="2019-09-16T12:45:31.380" v="354" actId="20577"/>
      <pc:docMkLst>
        <pc:docMk/>
      </pc:docMkLst>
      <pc:sldChg chg="addSp delSp modSp mod setBg">
        <pc:chgData name="Alison L. DuBois" userId="S::duboisal@westminster.edu::c0ffa784-73c8-4719-a354-5fca2fc590e8" providerId="AD" clId="Web-{7BB5C4B9-C112-4EF2-8F2C-3EA5F0CD5C9C}" dt="2019-09-16T12:39:14.482" v="254" actId="1076"/>
        <pc:sldMkLst>
          <pc:docMk/>
          <pc:sldMk cId="3370942391" sldId="265"/>
        </pc:sldMkLst>
        <pc:spChg chg="mod">
          <ac:chgData name="Alison L. DuBois" userId="S::duboisal@westminster.edu::c0ffa784-73c8-4719-a354-5fca2fc590e8" providerId="AD" clId="Web-{7BB5C4B9-C112-4EF2-8F2C-3EA5F0CD5C9C}" dt="2019-09-16T12:29:04.586" v="102"/>
          <ac:spMkLst>
            <pc:docMk/>
            <pc:sldMk cId="3370942391" sldId="265"/>
            <ac:spMk id="2" creationId="{5A7B8FAA-76D4-43CA-807F-2E69F5438E96}"/>
          </ac:spMkLst>
        </pc:spChg>
        <pc:spChg chg="del mod ord">
          <ac:chgData name="Alison L. DuBois" userId="S::duboisal@westminster.edu::c0ffa784-73c8-4719-a354-5fca2fc590e8" providerId="AD" clId="Web-{7BB5C4B9-C112-4EF2-8F2C-3EA5F0CD5C9C}" dt="2019-09-16T12:38:54.373" v="250"/>
          <ac:spMkLst>
            <pc:docMk/>
            <pc:sldMk cId="3370942391" sldId="265"/>
            <ac:spMk id="3" creationId="{00000000-0000-0000-0000-000000000000}"/>
          </ac:spMkLst>
        </pc:spChg>
        <pc:spChg chg="add del">
          <ac:chgData name="Alison L. DuBois" userId="S::duboisal@westminster.edu::c0ffa784-73c8-4719-a354-5fca2fc590e8" providerId="AD" clId="Web-{7BB5C4B9-C112-4EF2-8F2C-3EA5F0CD5C9C}" dt="2019-09-16T12:29:04.586" v="102"/>
          <ac:spMkLst>
            <pc:docMk/>
            <pc:sldMk cId="3370942391" sldId="265"/>
            <ac:spMk id="9" creationId="{4038CB10-1F5C-4D54-9DF7-12586DE5B007}"/>
          </ac:spMkLst>
        </pc:spChg>
        <pc:spChg chg="add del">
          <ac:chgData name="Alison L. DuBois" userId="S::duboisal@westminster.edu::c0ffa784-73c8-4719-a354-5fca2fc590e8" providerId="AD" clId="Web-{7BB5C4B9-C112-4EF2-8F2C-3EA5F0CD5C9C}" dt="2019-09-16T12:29:04.586" v="102"/>
          <ac:spMkLst>
            <pc:docMk/>
            <pc:sldMk cId="3370942391" sldId="265"/>
            <ac:spMk id="11" creationId="{73ED6512-6858-4552-B699-9A97FE9A4EA2}"/>
          </ac:spMkLst>
        </pc:spChg>
        <pc:picChg chg="add del mod">
          <ac:chgData name="Alison L. DuBois" userId="S::duboisal@westminster.edu::c0ffa784-73c8-4719-a354-5fca2fc590e8" providerId="AD" clId="Web-{7BB5C4B9-C112-4EF2-8F2C-3EA5F0CD5C9C}" dt="2019-09-16T12:37:35.481" v="242"/>
          <ac:picMkLst>
            <pc:docMk/>
            <pc:sldMk cId="3370942391" sldId="265"/>
            <ac:picMk id="4" creationId="{178A84EC-FFB7-4858-BA48-2669C7BB4C86}"/>
          </ac:picMkLst>
        </pc:picChg>
        <pc:picChg chg="add mod ord">
          <ac:chgData name="Alison L. DuBois" userId="S::duboisal@westminster.edu::c0ffa784-73c8-4719-a354-5fca2fc590e8" providerId="AD" clId="Web-{7BB5C4B9-C112-4EF2-8F2C-3EA5F0CD5C9C}" dt="2019-09-16T12:39:14.482" v="254" actId="1076"/>
          <ac:picMkLst>
            <pc:docMk/>
            <pc:sldMk cId="3370942391" sldId="265"/>
            <ac:picMk id="6" creationId="{E726D033-2AF9-43FD-AEE5-513F5FC93950}"/>
          </ac:picMkLst>
        </pc:picChg>
      </pc:sldChg>
      <pc:sldChg chg="addSp delSp modSp new">
        <pc:chgData name="Alison L. DuBois" userId="S::duboisal@westminster.edu::c0ffa784-73c8-4719-a354-5fca2fc590e8" providerId="AD" clId="Web-{7BB5C4B9-C112-4EF2-8F2C-3EA5F0CD5C9C}" dt="2019-09-16T12:36:41.074" v="241" actId="1076"/>
        <pc:sldMkLst>
          <pc:docMk/>
          <pc:sldMk cId="4204300582" sldId="271"/>
        </pc:sldMkLst>
        <pc:spChg chg="mod">
          <ac:chgData name="Alison L. DuBois" userId="S::duboisal@westminster.edu::c0ffa784-73c8-4719-a354-5fca2fc590e8" providerId="AD" clId="Web-{7BB5C4B9-C112-4EF2-8F2C-3EA5F0CD5C9C}" dt="2019-09-16T12:33:33.604" v="227" actId="20577"/>
          <ac:spMkLst>
            <pc:docMk/>
            <pc:sldMk cId="4204300582" sldId="271"/>
            <ac:spMk id="2" creationId="{79895965-C9B9-4207-87D8-B800ADD8953D}"/>
          </ac:spMkLst>
        </pc:spChg>
        <pc:spChg chg="del">
          <ac:chgData name="Alison L. DuBois" userId="S::duboisal@westminster.edu::c0ffa784-73c8-4719-a354-5fca2fc590e8" providerId="AD" clId="Web-{7BB5C4B9-C112-4EF2-8F2C-3EA5F0CD5C9C}" dt="2019-09-16T12:34:01.792" v="230"/>
          <ac:spMkLst>
            <pc:docMk/>
            <pc:sldMk cId="4204300582" sldId="271"/>
            <ac:spMk id="3" creationId="{42F8D3B7-48C1-43FF-B8B9-02650581B5D0}"/>
          </ac:spMkLst>
        </pc:spChg>
        <pc:spChg chg="add del mod">
          <ac:chgData name="Alison L. DuBois" userId="S::duboisal@westminster.edu::c0ffa784-73c8-4719-a354-5fca2fc590e8" providerId="AD" clId="Web-{7BB5C4B9-C112-4EF2-8F2C-3EA5F0CD5C9C}" dt="2019-09-16T12:36:16.058" v="236"/>
          <ac:spMkLst>
            <pc:docMk/>
            <pc:sldMk cId="4204300582" sldId="271"/>
            <ac:spMk id="7" creationId="{B2A214EA-62E3-4789-89C2-72345AEB7FE8}"/>
          </ac:spMkLst>
        </pc:spChg>
        <pc:picChg chg="add del mod ord">
          <ac:chgData name="Alison L. DuBois" userId="S::duboisal@westminster.edu::c0ffa784-73c8-4719-a354-5fca2fc590e8" providerId="AD" clId="Web-{7BB5C4B9-C112-4EF2-8F2C-3EA5F0CD5C9C}" dt="2019-09-16T12:36:13.293" v="235"/>
          <ac:picMkLst>
            <pc:docMk/>
            <pc:sldMk cId="4204300582" sldId="271"/>
            <ac:picMk id="4" creationId="{BA27B9B2-BE00-43BB-B007-1AE8316579E0}"/>
          </ac:picMkLst>
        </pc:picChg>
        <pc:picChg chg="add mod ord">
          <ac:chgData name="Alison L. DuBois" userId="S::duboisal@westminster.edu::c0ffa784-73c8-4719-a354-5fca2fc590e8" providerId="AD" clId="Web-{7BB5C4B9-C112-4EF2-8F2C-3EA5F0CD5C9C}" dt="2019-09-16T12:36:41.074" v="241" actId="1076"/>
          <ac:picMkLst>
            <pc:docMk/>
            <pc:sldMk cId="4204300582" sldId="271"/>
            <ac:picMk id="8" creationId="{10AF5ECC-03AD-428F-9284-BEC8F2EFE301}"/>
          </ac:picMkLst>
        </pc:picChg>
      </pc:sldChg>
      <pc:sldChg chg="modSp new">
        <pc:chgData name="Alison L. DuBois" userId="S::duboisal@westminster.edu::c0ffa784-73c8-4719-a354-5fca2fc590e8" providerId="AD" clId="Web-{7BB5C4B9-C112-4EF2-8F2C-3EA5F0CD5C9C}" dt="2019-09-16T12:45:26.036" v="353" actId="20577"/>
        <pc:sldMkLst>
          <pc:docMk/>
          <pc:sldMk cId="946601859" sldId="272"/>
        </pc:sldMkLst>
        <pc:spChg chg="mod">
          <ac:chgData name="Alison L. DuBois" userId="S::duboisal@westminster.edu::c0ffa784-73c8-4719-a354-5fca2fc590e8" providerId="AD" clId="Web-{7BB5C4B9-C112-4EF2-8F2C-3EA5F0CD5C9C}" dt="2019-09-16T12:40:59.686" v="302" actId="20577"/>
          <ac:spMkLst>
            <pc:docMk/>
            <pc:sldMk cId="946601859" sldId="272"/>
            <ac:spMk id="2" creationId="{FEAABEE3-B376-4BA6-B058-C09148358CE2}"/>
          </ac:spMkLst>
        </pc:spChg>
        <pc:spChg chg="mod">
          <ac:chgData name="Alison L. DuBois" userId="S::duboisal@westminster.edu::c0ffa784-73c8-4719-a354-5fca2fc590e8" providerId="AD" clId="Web-{7BB5C4B9-C112-4EF2-8F2C-3EA5F0CD5C9C}" dt="2019-09-16T12:45:26.036" v="353" actId="20577"/>
          <ac:spMkLst>
            <pc:docMk/>
            <pc:sldMk cId="946601859" sldId="272"/>
            <ac:spMk id="3" creationId="{63A110D9-BFFF-47DA-B170-85F96E337C88}"/>
          </ac:spMkLst>
        </pc:spChg>
      </pc:sldChg>
    </pc:docChg>
  </pc:docChgLst>
  <pc:docChgLst>
    <pc:chgData name="Helen M. Boylan Funari" userId="S::boylanhm@westminster.edu::99e4ec31-e72c-4cb1-b5de-b3c2f5cb5cf6" providerId="AD" clId="Web-{25CD0DC2-11ED-FB17-876E-F02D4C619A8C}"/>
    <pc:docChg chg="delSld modSld">
      <pc:chgData name="Helen M. Boylan Funari" userId="S::boylanhm@westminster.edu::99e4ec31-e72c-4cb1-b5de-b3c2f5cb5cf6" providerId="AD" clId="Web-{25CD0DC2-11ED-FB17-876E-F02D4C619A8C}" dt="2019-09-17T21:38:11.315" v="2"/>
      <pc:docMkLst>
        <pc:docMk/>
      </pc:docMkLst>
      <pc:sldChg chg="addSp delSp modSp del mod setBg">
        <pc:chgData name="Helen M. Boylan Funari" userId="S::boylanhm@westminster.edu::99e4ec31-e72c-4cb1-b5de-b3c2f5cb5cf6" providerId="AD" clId="Web-{25CD0DC2-11ED-FB17-876E-F02D4C619A8C}" dt="2019-09-17T21:38:11.315" v="2"/>
        <pc:sldMkLst>
          <pc:docMk/>
          <pc:sldMk cId="881129725" sldId="262"/>
        </pc:sldMkLst>
        <pc:spChg chg="mod">
          <ac:chgData name="Helen M. Boylan Funari" userId="S::boylanhm@westminster.edu::99e4ec31-e72c-4cb1-b5de-b3c2f5cb5cf6" providerId="AD" clId="Web-{25CD0DC2-11ED-FB17-876E-F02D4C619A8C}" dt="2019-09-17T21:37:51.815" v="1"/>
          <ac:spMkLst>
            <pc:docMk/>
            <pc:sldMk cId="881129725" sldId="262"/>
            <ac:spMk id="2" creationId="{5A7B8FAA-76D4-43CA-807F-2E69F5438E96}"/>
          </ac:spMkLst>
        </pc:spChg>
        <pc:spChg chg="del">
          <ac:chgData name="Helen M. Boylan Funari" userId="S::boylanhm@westminster.edu::99e4ec31-e72c-4cb1-b5de-b3c2f5cb5cf6" providerId="AD" clId="Web-{25CD0DC2-11ED-FB17-876E-F02D4C619A8C}" dt="2019-09-17T21:37:29.049" v="0"/>
          <ac:spMkLst>
            <pc:docMk/>
            <pc:sldMk cId="881129725" sldId="262"/>
            <ac:spMk id="3" creationId="{00000000-0000-0000-0000-000000000000}"/>
          </ac:spMkLst>
        </pc:spChg>
        <pc:spChg chg="add">
          <ac:chgData name="Helen M. Boylan Funari" userId="S::boylanhm@westminster.edu::99e4ec31-e72c-4cb1-b5de-b3c2f5cb5cf6" providerId="AD" clId="Web-{25CD0DC2-11ED-FB17-876E-F02D4C619A8C}" dt="2019-09-17T21:37:51.815" v="1"/>
          <ac:spMkLst>
            <pc:docMk/>
            <pc:sldMk cId="881129725" sldId="262"/>
            <ac:spMk id="9" creationId="{6753252F-4873-4F63-801D-CC719279A7D5}"/>
          </ac:spMkLst>
        </pc:spChg>
        <pc:spChg chg="add">
          <ac:chgData name="Helen M. Boylan Funari" userId="S::boylanhm@westminster.edu::99e4ec31-e72c-4cb1-b5de-b3c2f5cb5cf6" providerId="AD" clId="Web-{25CD0DC2-11ED-FB17-876E-F02D4C619A8C}" dt="2019-09-17T21:37:51.815" v="1"/>
          <ac:spMkLst>
            <pc:docMk/>
            <pc:sldMk cId="881129725" sldId="262"/>
            <ac:spMk id="11" creationId="{047C8CCB-F95D-4249-92DD-651249D3535A}"/>
          </ac:spMkLst>
        </pc:spChg>
        <pc:picChg chg="add mod ord">
          <ac:chgData name="Helen M. Boylan Funari" userId="S::boylanhm@westminster.edu::99e4ec31-e72c-4cb1-b5de-b3c2f5cb5cf6" providerId="AD" clId="Web-{25CD0DC2-11ED-FB17-876E-F02D4C619A8C}" dt="2019-09-17T21:37:51.815" v="1"/>
          <ac:picMkLst>
            <pc:docMk/>
            <pc:sldMk cId="881129725" sldId="262"/>
            <ac:picMk id="4" creationId="{7DB8CA67-DA06-46D6-BDA4-1CA706D8361B}"/>
          </ac:picMkLst>
        </pc:pic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28.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5A15C-C80B-4EE6-8897-7E487E3784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B1B0E8-28BA-44E6-8731-DA6FBD461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7FDC91-D056-48EC-B9DE-89ECC4301107}"/>
              </a:ext>
            </a:extLst>
          </p:cNvPr>
          <p:cNvSpPr>
            <a:spLocks noGrp="1"/>
          </p:cNvSpPr>
          <p:nvPr>
            <p:ph type="dt" sz="half" idx="10"/>
          </p:nvPr>
        </p:nvSpPr>
        <p:spPr/>
        <p:txBody>
          <a:bodyPr/>
          <a:lstStyle/>
          <a:p>
            <a:fld id="{7B8A8F51-7D76-47B6-B281-CC3A8CBDB116}" type="datetimeFigureOut">
              <a:rPr lang="en-US" smtClean="0"/>
              <a:t>8/4/2020</a:t>
            </a:fld>
            <a:endParaRPr lang="en-US" dirty="0"/>
          </a:p>
        </p:txBody>
      </p:sp>
      <p:sp>
        <p:nvSpPr>
          <p:cNvPr id="5" name="Footer Placeholder 4">
            <a:extLst>
              <a:ext uri="{FF2B5EF4-FFF2-40B4-BE49-F238E27FC236}">
                <a16:creationId xmlns:a16="http://schemas.microsoft.com/office/drawing/2014/main" id="{ED86C50B-907C-4B31-8D39-D17C857B8D7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371DA4E-C26B-48F9-A2E0-9E2FA71950F8}"/>
              </a:ext>
            </a:extLst>
          </p:cNvPr>
          <p:cNvSpPr>
            <a:spLocks noGrp="1"/>
          </p:cNvSpPr>
          <p:nvPr>
            <p:ph type="sldNum" sz="quarter" idx="12"/>
          </p:nvPr>
        </p:nvSpPr>
        <p:spPr/>
        <p:txBody>
          <a:bodyPr/>
          <a:lstStyle/>
          <a:p>
            <a:fld id="{673C7A03-90F6-495C-8ECF-620938473332}" type="slidenum">
              <a:rPr lang="en-US" smtClean="0"/>
              <a:t>‹#›</a:t>
            </a:fld>
            <a:endParaRPr lang="en-US" dirty="0"/>
          </a:p>
        </p:txBody>
      </p:sp>
    </p:spTree>
    <p:extLst>
      <p:ext uri="{BB962C8B-B14F-4D97-AF65-F5344CB8AC3E}">
        <p14:creationId xmlns:p14="http://schemas.microsoft.com/office/powerpoint/2010/main" val="2562423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DCF25-D064-4BB5-8E20-07B6E28B2D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7AF9F3-7DD7-478B-817A-6628BF249A3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458E48-E6B3-420D-A1F2-1634B8A9FA64}"/>
              </a:ext>
            </a:extLst>
          </p:cNvPr>
          <p:cNvSpPr>
            <a:spLocks noGrp="1"/>
          </p:cNvSpPr>
          <p:nvPr>
            <p:ph type="dt" sz="half" idx="10"/>
          </p:nvPr>
        </p:nvSpPr>
        <p:spPr/>
        <p:txBody>
          <a:bodyPr/>
          <a:lstStyle/>
          <a:p>
            <a:fld id="{7B8A8F51-7D76-47B6-B281-CC3A8CBDB116}" type="datetimeFigureOut">
              <a:rPr lang="en-US" smtClean="0"/>
              <a:t>8/4/2020</a:t>
            </a:fld>
            <a:endParaRPr lang="en-US" dirty="0"/>
          </a:p>
        </p:txBody>
      </p:sp>
      <p:sp>
        <p:nvSpPr>
          <p:cNvPr id="5" name="Footer Placeholder 4">
            <a:extLst>
              <a:ext uri="{FF2B5EF4-FFF2-40B4-BE49-F238E27FC236}">
                <a16:creationId xmlns:a16="http://schemas.microsoft.com/office/drawing/2014/main" id="{F759E6D3-72DF-482F-B991-8ED37BA2B53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92A2766-B353-4C9B-86CF-0EA2BD124EF5}"/>
              </a:ext>
            </a:extLst>
          </p:cNvPr>
          <p:cNvSpPr>
            <a:spLocks noGrp="1"/>
          </p:cNvSpPr>
          <p:nvPr>
            <p:ph type="sldNum" sz="quarter" idx="12"/>
          </p:nvPr>
        </p:nvSpPr>
        <p:spPr/>
        <p:txBody>
          <a:bodyPr/>
          <a:lstStyle/>
          <a:p>
            <a:fld id="{673C7A03-90F6-495C-8ECF-620938473332}" type="slidenum">
              <a:rPr lang="en-US" smtClean="0"/>
              <a:t>‹#›</a:t>
            </a:fld>
            <a:endParaRPr lang="en-US" dirty="0"/>
          </a:p>
        </p:txBody>
      </p:sp>
    </p:spTree>
    <p:extLst>
      <p:ext uri="{BB962C8B-B14F-4D97-AF65-F5344CB8AC3E}">
        <p14:creationId xmlns:p14="http://schemas.microsoft.com/office/powerpoint/2010/main" val="447123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C36556-BCB0-4ADD-A984-3F59808084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FEB77D3-C793-4A2B-9B23-FCE31150D2A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6E0BCD-190B-46F8-A86F-A3C794A01399}"/>
              </a:ext>
            </a:extLst>
          </p:cNvPr>
          <p:cNvSpPr>
            <a:spLocks noGrp="1"/>
          </p:cNvSpPr>
          <p:nvPr>
            <p:ph type="dt" sz="half" idx="10"/>
          </p:nvPr>
        </p:nvSpPr>
        <p:spPr/>
        <p:txBody>
          <a:bodyPr/>
          <a:lstStyle/>
          <a:p>
            <a:fld id="{7B8A8F51-7D76-47B6-B281-CC3A8CBDB116}" type="datetimeFigureOut">
              <a:rPr lang="en-US" smtClean="0"/>
              <a:t>8/4/2020</a:t>
            </a:fld>
            <a:endParaRPr lang="en-US" dirty="0"/>
          </a:p>
        </p:txBody>
      </p:sp>
      <p:sp>
        <p:nvSpPr>
          <p:cNvPr id="5" name="Footer Placeholder 4">
            <a:extLst>
              <a:ext uri="{FF2B5EF4-FFF2-40B4-BE49-F238E27FC236}">
                <a16:creationId xmlns:a16="http://schemas.microsoft.com/office/drawing/2014/main" id="{EEDAADB4-C889-42EB-B979-A742FDA8365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37B0120-2BC6-4ECC-A29C-7BA9A9F70316}"/>
              </a:ext>
            </a:extLst>
          </p:cNvPr>
          <p:cNvSpPr>
            <a:spLocks noGrp="1"/>
          </p:cNvSpPr>
          <p:nvPr>
            <p:ph type="sldNum" sz="quarter" idx="12"/>
          </p:nvPr>
        </p:nvSpPr>
        <p:spPr/>
        <p:txBody>
          <a:bodyPr/>
          <a:lstStyle/>
          <a:p>
            <a:fld id="{673C7A03-90F6-495C-8ECF-620938473332}" type="slidenum">
              <a:rPr lang="en-US" smtClean="0"/>
              <a:t>‹#›</a:t>
            </a:fld>
            <a:endParaRPr lang="en-US" dirty="0"/>
          </a:p>
        </p:txBody>
      </p:sp>
    </p:spTree>
    <p:extLst>
      <p:ext uri="{BB962C8B-B14F-4D97-AF65-F5344CB8AC3E}">
        <p14:creationId xmlns:p14="http://schemas.microsoft.com/office/powerpoint/2010/main" val="558866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F4FA3-4ADF-48B0-B4C3-78D1864D20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6C39DD-1ECA-4532-AA14-CC00A9519E5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B936EC-4609-4560-9AD1-D3A9D09204FD}"/>
              </a:ext>
            </a:extLst>
          </p:cNvPr>
          <p:cNvSpPr>
            <a:spLocks noGrp="1"/>
          </p:cNvSpPr>
          <p:nvPr>
            <p:ph type="dt" sz="half" idx="10"/>
          </p:nvPr>
        </p:nvSpPr>
        <p:spPr/>
        <p:txBody>
          <a:bodyPr/>
          <a:lstStyle/>
          <a:p>
            <a:fld id="{7B8A8F51-7D76-47B6-B281-CC3A8CBDB116}" type="datetimeFigureOut">
              <a:rPr lang="en-US" smtClean="0"/>
              <a:t>8/4/2020</a:t>
            </a:fld>
            <a:endParaRPr lang="en-US" dirty="0"/>
          </a:p>
        </p:txBody>
      </p:sp>
      <p:sp>
        <p:nvSpPr>
          <p:cNvPr id="5" name="Footer Placeholder 4">
            <a:extLst>
              <a:ext uri="{FF2B5EF4-FFF2-40B4-BE49-F238E27FC236}">
                <a16:creationId xmlns:a16="http://schemas.microsoft.com/office/drawing/2014/main" id="{FC9DCE87-8EB5-4054-84C9-9292BC5B64E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5C2436B-A1BA-417D-B762-225E22DA525C}"/>
              </a:ext>
            </a:extLst>
          </p:cNvPr>
          <p:cNvSpPr>
            <a:spLocks noGrp="1"/>
          </p:cNvSpPr>
          <p:nvPr>
            <p:ph type="sldNum" sz="quarter" idx="12"/>
          </p:nvPr>
        </p:nvSpPr>
        <p:spPr/>
        <p:txBody>
          <a:bodyPr/>
          <a:lstStyle/>
          <a:p>
            <a:fld id="{673C7A03-90F6-495C-8ECF-620938473332}" type="slidenum">
              <a:rPr lang="en-US" smtClean="0"/>
              <a:t>‹#›</a:t>
            </a:fld>
            <a:endParaRPr lang="en-US" dirty="0"/>
          </a:p>
        </p:txBody>
      </p:sp>
    </p:spTree>
    <p:extLst>
      <p:ext uri="{BB962C8B-B14F-4D97-AF65-F5344CB8AC3E}">
        <p14:creationId xmlns:p14="http://schemas.microsoft.com/office/powerpoint/2010/main" val="2745185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62562-7D6B-4D7B-ABBA-773747BBBA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1C40B9-B1A6-43BF-B910-E3F32BF9C0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5CAA0DC-DC54-4E97-B5EB-A38C0ACA6776}"/>
              </a:ext>
            </a:extLst>
          </p:cNvPr>
          <p:cNvSpPr>
            <a:spLocks noGrp="1"/>
          </p:cNvSpPr>
          <p:nvPr>
            <p:ph type="dt" sz="half" idx="10"/>
          </p:nvPr>
        </p:nvSpPr>
        <p:spPr/>
        <p:txBody>
          <a:bodyPr/>
          <a:lstStyle/>
          <a:p>
            <a:fld id="{7B8A8F51-7D76-47B6-B281-CC3A8CBDB116}" type="datetimeFigureOut">
              <a:rPr lang="en-US" smtClean="0"/>
              <a:t>8/4/2020</a:t>
            </a:fld>
            <a:endParaRPr lang="en-US" dirty="0"/>
          </a:p>
        </p:txBody>
      </p:sp>
      <p:sp>
        <p:nvSpPr>
          <p:cNvPr id="5" name="Footer Placeholder 4">
            <a:extLst>
              <a:ext uri="{FF2B5EF4-FFF2-40B4-BE49-F238E27FC236}">
                <a16:creationId xmlns:a16="http://schemas.microsoft.com/office/drawing/2014/main" id="{3FAB9647-C7C6-4BA2-9644-603D728F124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860D27D-886A-4E96-9928-92B5AC024854}"/>
              </a:ext>
            </a:extLst>
          </p:cNvPr>
          <p:cNvSpPr>
            <a:spLocks noGrp="1"/>
          </p:cNvSpPr>
          <p:nvPr>
            <p:ph type="sldNum" sz="quarter" idx="12"/>
          </p:nvPr>
        </p:nvSpPr>
        <p:spPr/>
        <p:txBody>
          <a:bodyPr/>
          <a:lstStyle/>
          <a:p>
            <a:fld id="{673C7A03-90F6-495C-8ECF-620938473332}" type="slidenum">
              <a:rPr lang="en-US" smtClean="0"/>
              <a:t>‹#›</a:t>
            </a:fld>
            <a:endParaRPr lang="en-US" dirty="0"/>
          </a:p>
        </p:txBody>
      </p:sp>
    </p:spTree>
    <p:extLst>
      <p:ext uri="{BB962C8B-B14F-4D97-AF65-F5344CB8AC3E}">
        <p14:creationId xmlns:p14="http://schemas.microsoft.com/office/powerpoint/2010/main" val="851047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A21FB-D743-4219-BC02-F414F417C0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1D97C5-937E-4222-A097-152AB4D4FA7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ADC15E-EFEB-4C06-A2B9-7485CEA107E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389DAD-F3D7-48F8-9FE2-FEC51B9DFD6E}"/>
              </a:ext>
            </a:extLst>
          </p:cNvPr>
          <p:cNvSpPr>
            <a:spLocks noGrp="1"/>
          </p:cNvSpPr>
          <p:nvPr>
            <p:ph type="dt" sz="half" idx="10"/>
          </p:nvPr>
        </p:nvSpPr>
        <p:spPr/>
        <p:txBody>
          <a:bodyPr/>
          <a:lstStyle/>
          <a:p>
            <a:fld id="{7B8A8F51-7D76-47B6-B281-CC3A8CBDB116}" type="datetimeFigureOut">
              <a:rPr lang="en-US" smtClean="0"/>
              <a:t>8/4/2020</a:t>
            </a:fld>
            <a:endParaRPr lang="en-US" dirty="0"/>
          </a:p>
        </p:txBody>
      </p:sp>
      <p:sp>
        <p:nvSpPr>
          <p:cNvPr id="6" name="Footer Placeholder 5">
            <a:extLst>
              <a:ext uri="{FF2B5EF4-FFF2-40B4-BE49-F238E27FC236}">
                <a16:creationId xmlns:a16="http://schemas.microsoft.com/office/drawing/2014/main" id="{9D955981-19E7-46D0-9354-9E46E712803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229ED8A-5604-494C-ADEB-154EF1AB1C87}"/>
              </a:ext>
            </a:extLst>
          </p:cNvPr>
          <p:cNvSpPr>
            <a:spLocks noGrp="1"/>
          </p:cNvSpPr>
          <p:nvPr>
            <p:ph type="sldNum" sz="quarter" idx="12"/>
          </p:nvPr>
        </p:nvSpPr>
        <p:spPr/>
        <p:txBody>
          <a:bodyPr/>
          <a:lstStyle/>
          <a:p>
            <a:fld id="{673C7A03-90F6-495C-8ECF-620938473332}" type="slidenum">
              <a:rPr lang="en-US" smtClean="0"/>
              <a:t>‹#›</a:t>
            </a:fld>
            <a:endParaRPr lang="en-US" dirty="0"/>
          </a:p>
        </p:txBody>
      </p:sp>
    </p:spTree>
    <p:extLst>
      <p:ext uri="{BB962C8B-B14F-4D97-AF65-F5344CB8AC3E}">
        <p14:creationId xmlns:p14="http://schemas.microsoft.com/office/powerpoint/2010/main" val="3117127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4C94A-70BB-4525-8576-EA515A7622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DFD9BC0-AD0C-4BC1-B4A3-6BBF932439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06E0644-F502-42F0-A6FE-37AB758FAF7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A390C2-0AFA-4CAE-BE46-ED3F9E6CC2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A5159B4-327E-4338-AC4F-A1A5869A75D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E82819-2D70-4B68-BA2D-70A74EB7B0D8}"/>
              </a:ext>
            </a:extLst>
          </p:cNvPr>
          <p:cNvSpPr>
            <a:spLocks noGrp="1"/>
          </p:cNvSpPr>
          <p:nvPr>
            <p:ph type="dt" sz="half" idx="10"/>
          </p:nvPr>
        </p:nvSpPr>
        <p:spPr/>
        <p:txBody>
          <a:bodyPr/>
          <a:lstStyle/>
          <a:p>
            <a:fld id="{7B8A8F51-7D76-47B6-B281-CC3A8CBDB116}" type="datetimeFigureOut">
              <a:rPr lang="en-US" smtClean="0"/>
              <a:t>8/4/2020</a:t>
            </a:fld>
            <a:endParaRPr lang="en-US" dirty="0"/>
          </a:p>
        </p:txBody>
      </p:sp>
      <p:sp>
        <p:nvSpPr>
          <p:cNvPr id="8" name="Footer Placeholder 7">
            <a:extLst>
              <a:ext uri="{FF2B5EF4-FFF2-40B4-BE49-F238E27FC236}">
                <a16:creationId xmlns:a16="http://schemas.microsoft.com/office/drawing/2014/main" id="{0C07EC33-20BE-47EA-9233-34C90578F99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B952942-2FE6-4B3D-8080-871EEC4976C2}"/>
              </a:ext>
            </a:extLst>
          </p:cNvPr>
          <p:cNvSpPr>
            <a:spLocks noGrp="1"/>
          </p:cNvSpPr>
          <p:nvPr>
            <p:ph type="sldNum" sz="quarter" idx="12"/>
          </p:nvPr>
        </p:nvSpPr>
        <p:spPr/>
        <p:txBody>
          <a:bodyPr/>
          <a:lstStyle/>
          <a:p>
            <a:fld id="{673C7A03-90F6-495C-8ECF-620938473332}" type="slidenum">
              <a:rPr lang="en-US" smtClean="0"/>
              <a:t>‹#›</a:t>
            </a:fld>
            <a:endParaRPr lang="en-US" dirty="0"/>
          </a:p>
        </p:txBody>
      </p:sp>
    </p:spTree>
    <p:extLst>
      <p:ext uri="{BB962C8B-B14F-4D97-AF65-F5344CB8AC3E}">
        <p14:creationId xmlns:p14="http://schemas.microsoft.com/office/powerpoint/2010/main" val="1144863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A5316-1A56-4390-9C85-C2A77851C8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64824C-DA52-4B4A-965F-0296DCA860B1}"/>
              </a:ext>
            </a:extLst>
          </p:cNvPr>
          <p:cNvSpPr>
            <a:spLocks noGrp="1"/>
          </p:cNvSpPr>
          <p:nvPr>
            <p:ph type="dt" sz="half" idx="10"/>
          </p:nvPr>
        </p:nvSpPr>
        <p:spPr/>
        <p:txBody>
          <a:bodyPr/>
          <a:lstStyle/>
          <a:p>
            <a:fld id="{7B8A8F51-7D76-47B6-B281-CC3A8CBDB116}" type="datetimeFigureOut">
              <a:rPr lang="en-US" smtClean="0"/>
              <a:t>8/4/2020</a:t>
            </a:fld>
            <a:endParaRPr lang="en-US" dirty="0"/>
          </a:p>
        </p:txBody>
      </p:sp>
      <p:sp>
        <p:nvSpPr>
          <p:cNvPr id="4" name="Footer Placeholder 3">
            <a:extLst>
              <a:ext uri="{FF2B5EF4-FFF2-40B4-BE49-F238E27FC236}">
                <a16:creationId xmlns:a16="http://schemas.microsoft.com/office/drawing/2014/main" id="{A37078EB-F929-4374-9AE4-70ECCE65ABD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4C5F801-2A17-4F98-90AD-C8DB2991C639}"/>
              </a:ext>
            </a:extLst>
          </p:cNvPr>
          <p:cNvSpPr>
            <a:spLocks noGrp="1"/>
          </p:cNvSpPr>
          <p:nvPr>
            <p:ph type="sldNum" sz="quarter" idx="12"/>
          </p:nvPr>
        </p:nvSpPr>
        <p:spPr/>
        <p:txBody>
          <a:bodyPr/>
          <a:lstStyle/>
          <a:p>
            <a:fld id="{673C7A03-90F6-495C-8ECF-620938473332}" type="slidenum">
              <a:rPr lang="en-US" smtClean="0"/>
              <a:t>‹#›</a:t>
            </a:fld>
            <a:endParaRPr lang="en-US" dirty="0"/>
          </a:p>
        </p:txBody>
      </p:sp>
    </p:spTree>
    <p:extLst>
      <p:ext uri="{BB962C8B-B14F-4D97-AF65-F5344CB8AC3E}">
        <p14:creationId xmlns:p14="http://schemas.microsoft.com/office/powerpoint/2010/main" val="258228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7C0F91-6B9F-446F-951F-6E4B9ADCAC5B}"/>
              </a:ext>
            </a:extLst>
          </p:cNvPr>
          <p:cNvSpPr>
            <a:spLocks noGrp="1"/>
          </p:cNvSpPr>
          <p:nvPr>
            <p:ph type="dt" sz="half" idx="10"/>
          </p:nvPr>
        </p:nvSpPr>
        <p:spPr/>
        <p:txBody>
          <a:bodyPr/>
          <a:lstStyle/>
          <a:p>
            <a:fld id="{7B8A8F51-7D76-47B6-B281-CC3A8CBDB116}" type="datetimeFigureOut">
              <a:rPr lang="en-US" smtClean="0"/>
              <a:t>8/4/2020</a:t>
            </a:fld>
            <a:endParaRPr lang="en-US" dirty="0"/>
          </a:p>
        </p:txBody>
      </p:sp>
      <p:sp>
        <p:nvSpPr>
          <p:cNvPr id="3" name="Footer Placeholder 2">
            <a:extLst>
              <a:ext uri="{FF2B5EF4-FFF2-40B4-BE49-F238E27FC236}">
                <a16:creationId xmlns:a16="http://schemas.microsoft.com/office/drawing/2014/main" id="{13D1AA5B-2AD6-47D0-B9C2-9253C0CA9E1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F564DCA-D67E-4B16-8D0F-EEDFDC6DAEBE}"/>
              </a:ext>
            </a:extLst>
          </p:cNvPr>
          <p:cNvSpPr>
            <a:spLocks noGrp="1"/>
          </p:cNvSpPr>
          <p:nvPr>
            <p:ph type="sldNum" sz="quarter" idx="12"/>
          </p:nvPr>
        </p:nvSpPr>
        <p:spPr/>
        <p:txBody>
          <a:bodyPr/>
          <a:lstStyle/>
          <a:p>
            <a:fld id="{673C7A03-90F6-495C-8ECF-620938473332}" type="slidenum">
              <a:rPr lang="en-US" smtClean="0"/>
              <a:t>‹#›</a:t>
            </a:fld>
            <a:endParaRPr lang="en-US" dirty="0"/>
          </a:p>
        </p:txBody>
      </p:sp>
    </p:spTree>
    <p:extLst>
      <p:ext uri="{BB962C8B-B14F-4D97-AF65-F5344CB8AC3E}">
        <p14:creationId xmlns:p14="http://schemas.microsoft.com/office/powerpoint/2010/main" val="3166947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B714C-BE57-40E7-B049-677BC60840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6D1697-AF19-4F49-AAA6-D1A5E920A6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6E9372-985C-4531-B21E-88BEECE727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B5CAC54-9D13-41BB-A451-C0FC12320BC4}"/>
              </a:ext>
            </a:extLst>
          </p:cNvPr>
          <p:cNvSpPr>
            <a:spLocks noGrp="1"/>
          </p:cNvSpPr>
          <p:nvPr>
            <p:ph type="dt" sz="half" idx="10"/>
          </p:nvPr>
        </p:nvSpPr>
        <p:spPr/>
        <p:txBody>
          <a:bodyPr/>
          <a:lstStyle/>
          <a:p>
            <a:fld id="{7B8A8F51-7D76-47B6-B281-CC3A8CBDB116}" type="datetimeFigureOut">
              <a:rPr lang="en-US" smtClean="0"/>
              <a:t>8/4/2020</a:t>
            </a:fld>
            <a:endParaRPr lang="en-US" dirty="0"/>
          </a:p>
        </p:txBody>
      </p:sp>
      <p:sp>
        <p:nvSpPr>
          <p:cNvPr id="6" name="Footer Placeholder 5">
            <a:extLst>
              <a:ext uri="{FF2B5EF4-FFF2-40B4-BE49-F238E27FC236}">
                <a16:creationId xmlns:a16="http://schemas.microsoft.com/office/drawing/2014/main" id="{E6A14200-A2C1-4940-B343-E777CAD7994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30B914F-DCB6-4187-9F91-910E1A4C99B1}"/>
              </a:ext>
            </a:extLst>
          </p:cNvPr>
          <p:cNvSpPr>
            <a:spLocks noGrp="1"/>
          </p:cNvSpPr>
          <p:nvPr>
            <p:ph type="sldNum" sz="quarter" idx="12"/>
          </p:nvPr>
        </p:nvSpPr>
        <p:spPr/>
        <p:txBody>
          <a:bodyPr/>
          <a:lstStyle/>
          <a:p>
            <a:fld id="{673C7A03-90F6-495C-8ECF-620938473332}" type="slidenum">
              <a:rPr lang="en-US" smtClean="0"/>
              <a:t>‹#›</a:t>
            </a:fld>
            <a:endParaRPr lang="en-US" dirty="0"/>
          </a:p>
        </p:txBody>
      </p:sp>
    </p:spTree>
    <p:extLst>
      <p:ext uri="{BB962C8B-B14F-4D97-AF65-F5344CB8AC3E}">
        <p14:creationId xmlns:p14="http://schemas.microsoft.com/office/powerpoint/2010/main" val="1223398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04CAA-1192-4012-B580-CC4FEF9B68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101501-E8FF-4243-B774-1D17A8A446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8F40935-3DFF-442B-AD8B-55B3B51E48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EFFBFDD-EB3C-4FE1-BA6B-199368D65326}"/>
              </a:ext>
            </a:extLst>
          </p:cNvPr>
          <p:cNvSpPr>
            <a:spLocks noGrp="1"/>
          </p:cNvSpPr>
          <p:nvPr>
            <p:ph type="dt" sz="half" idx="10"/>
          </p:nvPr>
        </p:nvSpPr>
        <p:spPr/>
        <p:txBody>
          <a:bodyPr/>
          <a:lstStyle/>
          <a:p>
            <a:fld id="{7B8A8F51-7D76-47B6-B281-CC3A8CBDB116}" type="datetimeFigureOut">
              <a:rPr lang="en-US" smtClean="0"/>
              <a:t>8/4/2020</a:t>
            </a:fld>
            <a:endParaRPr lang="en-US" dirty="0"/>
          </a:p>
        </p:txBody>
      </p:sp>
      <p:sp>
        <p:nvSpPr>
          <p:cNvPr id="6" name="Footer Placeholder 5">
            <a:extLst>
              <a:ext uri="{FF2B5EF4-FFF2-40B4-BE49-F238E27FC236}">
                <a16:creationId xmlns:a16="http://schemas.microsoft.com/office/drawing/2014/main" id="{C8EB848D-ACB8-4B9A-8AB8-CBA53352178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58C0E9C-281D-4F09-9294-449A9FF0A35E}"/>
              </a:ext>
            </a:extLst>
          </p:cNvPr>
          <p:cNvSpPr>
            <a:spLocks noGrp="1"/>
          </p:cNvSpPr>
          <p:nvPr>
            <p:ph type="sldNum" sz="quarter" idx="12"/>
          </p:nvPr>
        </p:nvSpPr>
        <p:spPr/>
        <p:txBody>
          <a:bodyPr/>
          <a:lstStyle/>
          <a:p>
            <a:fld id="{673C7A03-90F6-495C-8ECF-620938473332}" type="slidenum">
              <a:rPr lang="en-US" smtClean="0"/>
              <a:t>‹#›</a:t>
            </a:fld>
            <a:endParaRPr lang="en-US" dirty="0"/>
          </a:p>
        </p:txBody>
      </p:sp>
    </p:spTree>
    <p:extLst>
      <p:ext uri="{BB962C8B-B14F-4D97-AF65-F5344CB8AC3E}">
        <p14:creationId xmlns:p14="http://schemas.microsoft.com/office/powerpoint/2010/main" val="3658613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89EE06-CE5A-4EAF-8145-7FE8AD2E19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D103EE-6966-4D24-A307-808740DE5A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55B57F-13ED-4C10-8672-B8F6CE0998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8A8F51-7D76-47B6-B281-CC3A8CBDB116}" type="datetimeFigureOut">
              <a:rPr lang="en-US" smtClean="0"/>
              <a:t>8/4/2020</a:t>
            </a:fld>
            <a:endParaRPr lang="en-US" dirty="0"/>
          </a:p>
        </p:txBody>
      </p:sp>
      <p:sp>
        <p:nvSpPr>
          <p:cNvPr id="5" name="Footer Placeholder 4">
            <a:extLst>
              <a:ext uri="{FF2B5EF4-FFF2-40B4-BE49-F238E27FC236}">
                <a16:creationId xmlns:a16="http://schemas.microsoft.com/office/drawing/2014/main" id="{F417BD66-B1EE-4E7E-BCB0-20D176E6A0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D60AF33-0037-47C4-9677-FA47F42720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3C7A03-90F6-495C-8ECF-620938473332}" type="slidenum">
              <a:rPr lang="en-US" smtClean="0"/>
              <a:t>‹#›</a:t>
            </a:fld>
            <a:endParaRPr lang="en-US" dirty="0"/>
          </a:p>
        </p:txBody>
      </p:sp>
    </p:spTree>
    <p:extLst>
      <p:ext uri="{BB962C8B-B14F-4D97-AF65-F5344CB8AC3E}">
        <p14:creationId xmlns:p14="http://schemas.microsoft.com/office/powerpoint/2010/main" val="39358996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online.officetimeline.com/app/#/new-from-template"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8.em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35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801DD-7E50-471F-A19D-38FD102D9BEF}"/>
              </a:ext>
            </a:extLst>
          </p:cNvPr>
          <p:cNvSpPr>
            <a:spLocks noGrp="1"/>
          </p:cNvSpPr>
          <p:nvPr>
            <p:ph type="ctrTitle"/>
          </p:nvPr>
        </p:nvSpPr>
        <p:spPr>
          <a:xfrm>
            <a:off x="0" y="49876"/>
            <a:ext cx="12192000" cy="3552160"/>
          </a:xfrm>
        </p:spPr>
        <p:txBody>
          <a:bodyPr>
            <a:normAutofit/>
          </a:bodyPr>
          <a:lstStyle/>
          <a:p>
            <a:r>
              <a:rPr lang="en-US" sz="4000" b="1" dirty="0">
                <a:solidFill>
                  <a:schemeClr val="bg1"/>
                </a:solidFill>
                <a:latin typeface="Arial" panose="020B0604020202020204" pitchFamily="34" charset="0"/>
                <a:cs typeface="Arial" panose="020B0604020202020204" pitchFamily="34" charset="0"/>
              </a:rPr>
              <a:t>Preparing </a:t>
            </a:r>
            <a:r>
              <a:rPr lang="en-US" sz="4000" b="1" dirty="0" smtClean="0">
                <a:solidFill>
                  <a:schemeClr val="bg1"/>
                </a:solidFill>
                <a:latin typeface="Arial" panose="020B0604020202020204" pitchFamily="34" charset="0"/>
                <a:cs typeface="Arial" panose="020B0604020202020204" pitchFamily="34" charset="0"/>
              </a:rPr>
              <a:t>Students </a:t>
            </a:r>
            <a:r>
              <a:rPr lang="en-US" sz="4000" b="1" dirty="0">
                <a:solidFill>
                  <a:schemeClr val="bg1"/>
                </a:solidFill>
                <a:latin typeface="Arial" panose="020B0604020202020204" pitchFamily="34" charset="0"/>
                <a:cs typeface="Arial" panose="020B0604020202020204" pitchFamily="34" charset="0"/>
              </a:rPr>
              <a:t>for the 21</a:t>
            </a:r>
            <a:r>
              <a:rPr lang="en-US" sz="4000" b="1" baseline="30000" dirty="0">
                <a:solidFill>
                  <a:schemeClr val="bg1"/>
                </a:solidFill>
                <a:latin typeface="Arial" panose="020B0604020202020204" pitchFamily="34" charset="0"/>
                <a:cs typeface="Arial" panose="020B0604020202020204" pitchFamily="34" charset="0"/>
              </a:rPr>
              <a:t>st</a:t>
            </a:r>
            <a:r>
              <a:rPr lang="en-US" sz="4000" b="1" dirty="0">
                <a:solidFill>
                  <a:schemeClr val="bg1"/>
                </a:solidFill>
                <a:latin typeface="Arial" panose="020B0604020202020204" pitchFamily="34" charset="0"/>
                <a:cs typeface="Arial" panose="020B0604020202020204" pitchFamily="34" charset="0"/>
              </a:rPr>
              <a:t> Century Workforce</a:t>
            </a:r>
            <a:br>
              <a:rPr lang="en-US" sz="4000" b="1" dirty="0">
                <a:solidFill>
                  <a:schemeClr val="bg1"/>
                </a:solidFill>
                <a:latin typeface="Arial" panose="020B0604020202020204" pitchFamily="34" charset="0"/>
                <a:cs typeface="Arial" panose="020B0604020202020204" pitchFamily="34" charset="0"/>
              </a:rPr>
            </a:br>
            <a:r>
              <a:rPr lang="en-US" sz="4000" b="1" dirty="0">
                <a:solidFill>
                  <a:schemeClr val="bg1"/>
                </a:solidFill>
                <a:latin typeface="Arial" panose="020B0604020202020204" pitchFamily="34" charset="0"/>
                <a:cs typeface="Arial" panose="020B0604020202020204" pitchFamily="34" charset="0"/>
              </a:rPr>
              <a:t/>
            </a:r>
            <a:br>
              <a:rPr lang="en-US" sz="4000" b="1" dirty="0">
                <a:solidFill>
                  <a:schemeClr val="bg1"/>
                </a:solidFill>
                <a:latin typeface="Arial" panose="020B0604020202020204" pitchFamily="34" charset="0"/>
                <a:cs typeface="Arial" panose="020B0604020202020204" pitchFamily="34" charset="0"/>
              </a:rPr>
            </a:br>
            <a:r>
              <a:rPr lang="en-US" sz="4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Guiding team-based project work using a project management framework</a:t>
            </a:r>
            <a:r>
              <a:rPr lang="en-US" sz="4000" b="1" dirty="0">
                <a:solidFill>
                  <a:schemeClr val="bg1"/>
                </a:solidFill>
                <a:latin typeface="Arial" panose="020B0604020202020204" pitchFamily="34" charset="0"/>
                <a:cs typeface="Arial" panose="020B0604020202020204" pitchFamily="34" charset="0"/>
              </a:rPr>
              <a:t/>
            </a:r>
            <a:br>
              <a:rPr lang="en-US" sz="4000" b="1" dirty="0">
                <a:solidFill>
                  <a:schemeClr val="bg1"/>
                </a:solidFill>
                <a:latin typeface="Arial" panose="020B0604020202020204" pitchFamily="34" charset="0"/>
                <a:cs typeface="Arial" panose="020B0604020202020204" pitchFamily="34" charset="0"/>
              </a:rPr>
            </a:br>
            <a:endParaRPr lang="en-US" sz="4000" b="1" dirty="0">
              <a:solidFill>
                <a:schemeClr val="bg1"/>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62EE14BF-A7AD-4CC7-9F00-BCFAAD848941}"/>
              </a:ext>
            </a:extLst>
          </p:cNvPr>
          <p:cNvSpPr>
            <a:spLocks noGrp="1"/>
          </p:cNvSpPr>
          <p:nvPr>
            <p:ph type="subTitle" idx="1"/>
          </p:nvPr>
        </p:nvSpPr>
        <p:spPr>
          <a:xfrm>
            <a:off x="4348964" y="3621629"/>
            <a:ext cx="6662057" cy="2629542"/>
          </a:xfrm>
        </p:spPr>
        <p:txBody>
          <a:bodyPr>
            <a:normAutofit fontScale="85000" lnSpcReduction="20000"/>
          </a:bodyPr>
          <a:lstStyle/>
          <a:p>
            <a:endParaRPr lang="en-US" dirty="0"/>
          </a:p>
          <a:p>
            <a:r>
              <a:rPr lang="en-US" sz="2800" dirty="0">
                <a:solidFill>
                  <a:schemeClr val="bg1"/>
                </a:solidFill>
                <a:latin typeface="Arial" panose="020B0604020202020204" pitchFamily="34" charset="0"/>
                <a:cs typeface="Arial" panose="020B0604020202020204" pitchFamily="34" charset="0"/>
              </a:rPr>
              <a:t>Presented by</a:t>
            </a:r>
          </a:p>
          <a:p>
            <a:r>
              <a:rPr lang="en-US" sz="2800" dirty="0" smtClean="0">
                <a:solidFill>
                  <a:schemeClr val="bg1"/>
                </a:solidFill>
                <a:latin typeface="Arial" panose="020B0604020202020204" pitchFamily="34" charset="0"/>
                <a:cs typeface="Arial" panose="020B0604020202020204" pitchFamily="34" charset="0"/>
              </a:rPr>
              <a:t>Mr. Brian </a:t>
            </a:r>
            <a:r>
              <a:rPr lang="en-US" sz="2800" dirty="0">
                <a:solidFill>
                  <a:schemeClr val="bg1"/>
                </a:solidFill>
                <a:latin typeface="Arial" panose="020B0604020202020204" pitchFamily="34" charset="0"/>
                <a:cs typeface="Arial" panose="020B0604020202020204" pitchFamily="34" charset="0"/>
              </a:rPr>
              <a:t>Petrus, PHR</a:t>
            </a:r>
          </a:p>
          <a:p>
            <a:r>
              <a:rPr lang="en-US" sz="2800" dirty="0">
                <a:solidFill>
                  <a:schemeClr val="bg1"/>
                </a:solidFill>
                <a:latin typeface="Arial" panose="020B0604020202020204" pitchFamily="34" charset="0"/>
                <a:cs typeface="Arial" panose="020B0604020202020204" pitchFamily="34" charset="0"/>
              </a:rPr>
              <a:t>Dr. Helen Boylan</a:t>
            </a:r>
          </a:p>
          <a:p>
            <a:r>
              <a:rPr lang="en-US" sz="2800" dirty="0">
                <a:solidFill>
                  <a:schemeClr val="bg1"/>
                </a:solidFill>
                <a:latin typeface="Arial" panose="020B0604020202020204" pitchFamily="34" charset="0"/>
                <a:cs typeface="Arial" panose="020B0604020202020204" pitchFamily="34" charset="0"/>
              </a:rPr>
              <a:t>Dr. Alison DuBois</a:t>
            </a:r>
          </a:p>
          <a:p>
            <a:endParaRPr lang="en-US" sz="2800" dirty="0">
              <a:solidFill>
                <a:schemeClr val="bg1"/>
              </a:solidFill>
              <a:latin typeface="Arial" panose="020B0604020202020204" pitchFamily="34" charset="0"/>
              <a:cs typeface="Arial" panose="020B0604020202020204" pitchFamily="34" charset="0"/>
            </a:endParaRPr>
          </a:p>
          <a:p>
            <a:r>
              <a:rPr lang="en-US" sz="2800" dirty="0" smtClean="0">
                <a:solidFill>
                  <a:schemeClr val="bg1"/>
                </a:solidFill>
                <a:latin typeface="Arial" panose="020B0604020202020204" pitchFamily="34" charset="0"/>
                <a:cs typeface="Arial" panose="020B0604020202020204" pitchFamily="34" charset="0"/>
              </a:rPr>
              <a:t>August 4, 2020</a:t>
            </a:r>
            <a:endParaRPr lang="en-US" sz="2800" dirty="0">
              <a:solidFill>
                <a:schemeClr val="bg1"/>
              </a:solidFill>
              <a:latin typeface="Arial" panose="020B0604020202020204" pitchFamily="34" charset="0"/>
              <a:cs typeface="Arial" panose="020B0604020202020204" pitchFamily="34" charset="0"/>
            </a:endParaRPr>
          </a:p>
          <a:p>
            <a:endParaRPr lang="en-US" dirty="0">
              <a:solidFill>
                <a:schemeClr val="bg1"/>
              </a:solidFill>
            </a:endParaRPr>
          </a:p>
          <a:p>
            <a:endParaRPr lang="en-US" dirty="0"/>
          </a:p>
        </p:txBody>
      </p:sp>
      <p:pic>
        <p:nvPicPr>
          <p:cNvPr id="5" name="Picture 4">
            <a:extLst>
              <a:ext uri="{FF2B5EF4-FFF2-40B4-BE49-F238E27FC236}">
                <a16:creationId xmlns:a16="http://schemas.microsoft.com/office/drawing/2014/main" id="{4CF15A9B-4335-4CDF-9B36-F482403E92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602036"/>
            <a:ext cx="3741009" cy="3255964"/>
          </a:xfrm>
          <a:prstGeom prst="rect">
            <a:avLst/>
          </a:prstGeom>
        </p:spPr>
      </p:pic>
      <p:sp>
        <p:nvSpPr>
          <p:cNvPr id="4" name="TextBox 3"/>
          <p:cNvSpPr txBox="1"/>
          <p:nvPr/>
        </p:nvSpPr>
        <p:spPr>
          <a:xfrm>
            <a:off x="0" y="5237018"/>
            <a:ext cx="1462901" cy="646331"/>
          </a:xfrm>
          <a:prstGeom prst="rect">
            <a:avLst/>
          </a:prstGeom>
          <a:noFill/>
        </p:spPr>
        <p:txBody>
          <a:bodyPr wrap="none" rtlCol="0">
            <a:spAutoFit/>
          </a:bodyPr>
          <a:lstStyle/>
          <a:p>
            <a:r>
              <a:rPr lang="en-US" dirty="0">
                <a:solidFill>
                  <a:schemeClr val="bg1"/>
                </a:solidFill>
                <a:latin typeface="Arial" panose="020B0604020202020204" pitchFamily="34" charset="0"/>
                <a:cs typeface="Arial" panose="020B0604020202020204" pitchFamily="34" charset="0"/>
              </a:rPr>
              <a:t>Westminster</a:t>
            </a:r>
          </a:p>
          <a:p>
            <a:r>
              <a:rPr lang="en-US" dirty="0">
                <a:solidFill>
                  <a:schemeClr val="bg1"/>
                </a:solidFill>
                <a:latin typeface="Arial" panose="020B0604020202020204" pitchFamily="34" charset="0"/>
                <a:cs typeface="Arial" panose="020B0604020202020204" pitchFamily="34" charset="0"/>
              </a:rPr>
              <a:t>College</a:t>
            </a:r>
            <a:endParaRPr lang="en-US" dirty="0"/>
          </a:p>
        </p:txBody>
      </p:sp>
    </p:spTree>
    <p:extLst>
      <p:ext uri="{BB962C8B-B14F-4D97-AF65-F5344CB8AC3E}">
        <p14:creationId xmlns:p14="http://schemas.microsoft.com/office/powerpoint/2010/main" val="27529688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B8FAA-76D4-43CA-807F-2E69F5438E96}"/>
              </a:ext>
            </a:extLst>
          </p:cNvPr>
          <p:cNvSpPr>
            <a:spLocks noGrp="1"/>
          </p:cNvSpPr>
          <p:nvPr>
            <p:ph type="title"/>
          </p:nvPr>
        </p:nvSpPr>
        <p:spPr>
          <a:xfrm>
            <a:off x="0" y="1"/>
            <a:ext cx="12192000" cy="914399"/>
          </a:xfrm>
          <a:solidFill>
            <a:srgbClr val="003560"/>
          </a:solidFill>
        </p:spPr>
        <p:txBody>
          <a:bodyPr>
            <a:normAutofit/>
          </a:bodyPr>
          <a:lstStyle/>
          <a:p>
            <a:r>
              <a:rPr lang="en-US" sz="4000" dirty="0" smtClean="0"/>
              <a:t>	</a:t>
            </a:r>
            <a:r>
              <a:rPr lang="en-US" sz="4000" b="1" dirty="0" smtClean="0">
                <a:solidFill>
                  <a:schemeClr val="bg1"/>
                </a:solidFill>
                <a:latin typeface="Arial" panose="020B0604020202020204" pitchFamily="34" charset="0"/>
                <a:cs typeface="Arial" panose="020B0604020202020204" pitchFamily="34" charset="0"/>
              </a:rPr>
              <a:t>PM in Action</a:t>
            </a:r>
            <a:endParaRPr lang="en-US" sz="4000" b="1"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826495" y="914400"/>
            <a:ext cx="10539009" cy="5943600"/>
          </a:xfrm>
          <a:prstGeom prst="rect">
            <a:avLst/>
          </a:prstGeom>
        </p:spPr>
      </p:pic>
    </p:spTree>
    <p:extLst>
      <p:ext uri="{BB962C8B-B14F-4D97-AF65-F5344CB8AC3E}">
        <p14:creationId xmlns:p14="http://schemas.microsoft.com/office/powerpoint/2010/main" val="6094723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B8FAA-76D4-43CA-807F-2E69F5438E96}"/>
              </a:ext>
            </a:extLst>
          </p:cNvPr>
          <p:cNvSpPr>
            <a:spLocks noGrp="1"/>
          </p:cNvSpPr>
          <p:nvPr>
            <p:ph type="title"/>
          </p:nvPr>
        </p:nvSpPr>
        <p:spPr>
          <a:xfrm>
            <a:off x="0" y="1"/>
            <a:ext cx="12192000" cy="914399"/>
          </a:xfrm>
          <a:solidFill>
            <a:srgbClr val="003560"/>
          </a:solidFill>
        </p:spPr>
        <p:txBody>
          <a:bodyPr>
            <a:normAutofit/>
          </a:bodyPr>
          <a:lstStyle/>
          <a:p>
            <a:r>
              <a:rPr lang="en-US" sz="4000" dirty="0" smtClean="0"/>
              <a:t>	</a:t>
            </a:r>
            <a:r>
              <a:rPr lang="en-US" sz="4000" b="1" dirty="0">
                <a:solidFill>
                  <a:schemeClr val="bg1"/>
                </a:solidFill>
                <a:latin typeface="Arial" panose="020B0604020202020204" pitchFamily="34" charset="0"/>
                <a:cs typeface="Arial" panose="020B0604020202020204" pitchFamily="34" charset="0"/>
              </a:rPr>
              <a:t>T</a:t>
            </a:r>
            <a:r>
              <a:rPr lang="en-US" sz="4000" b="1" dirty="0" smtClean="0">
                <a:solidFill>
                  <a:schemeClr val="bg1"/>
                </a:solidFill>
                <a:latin typeface="Arial" panose="020B0604020202020204" pitchFamily="34" charset="0"/>
                <a:cs typeface="Arial" panose="020B0604020202020204" pitchFamily="34" charset="0"/>
              </a:rPr>
              <a:t>oday’s PM Framework Goal</a:t>
            </a:r>
            <a:endParaRPr lang="en-US" sz="4000" b="1"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5587959" y="1579418"/>
            <a:ext cx="6349377" cy="440401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TextBox 5"/>
          <p:cNvSpPr txBox="1"/>
          <p:nvPr/>
        </p:nvSpPr>
        <p:spPr>
          <a:xfrm>
            <a:off x="581891" y="2000596"/>
            <a:ext cx="4849091" cy="3139321"/>
          </a:xfrm>
          <a:prstGeom prst="rect">
            <a:avLst/>
          </a:prstGeom>
          <a:noFill/>
        </p:spPr>
        <p:txBody>
          <a:bodyPr wrap="square" rtlCol="0">
            <a:spAutoFit/>
          </a:bodyPr>
          <a:lstStyle/>
          <a:p>
            <a:pPr fontAlgn="base"/>
            <a:r>
              <a:rPr lang="en-US" b="1" dirty="0"/>
              <a:t>Get the big picture with Gantt </a:t>
            </a:r>
            <a:r>
              <a:rPr lang="en-US" b="1" dirty="0" smtClean="0"/>
              <a:t>charts</a:t>
            </a:r>
          </a:p>
          <a:p>
            <a:pPr fontAlgn="base"/>
            <a:endParaRPr lang="en-US" b="1" dirty="0"/>
          </a:p>
          <a:p>
            <a:pPr fontAlgn="base"/>
            <a:r>
              <a:rPr lang="en-US" dirty="0"/>
              <a:t>Use Gantt charts to build </a:t>
            </a:r>
            <a:r>
              <a:rPr lang="en-US" dirty="0" smtClean="0"/>
              <a:t>a </a:t>
            </a:r>
            <a:r>
              <a:rPr lang="en-US" dirty="0"/>
              <a:t>project plan and track </a:t>
            </a:r>
            <a:r>
              <a:rPr lang="en-US" dirty="0" smtClean="0"/>
              <a:t>the </a:t>
            </a:r>
            <a:r>
              <a:rPr lang="en-US" dirty="0"/>
              <a:t>task schedule. </a:t>
            </a:r>
            <a:endParaRPr lang="en-US" dirty="0" smtClean="0"/>
          </a:p>
          <a:p>
            <a:pPr fontAlgn="base"/>
            <a:endParaRPr lang="en-US" dirty="0"/>
          </a:p>
          <a:p>
            <a:pPr fontAlgn="base"/>
            <a:r>
              <a:rPr lang="en-US" dirty="0" smtClean="0"/>
              <a:t>Keep track of critical </a:t>
            </a:r>
            <a:r>
              <a:rPr lang="en-US" dirty="0"/>
              <a:t>tasks and their dependencies, and immediately </a:t>
            </a:r>
            <a:r>
              <a:rPr lang="en-US" dirty="0" smtClean="0"/>
              <a:t>pinpoint </a:t>
            </a:r>
            <a:r>
              <a:rPr lang="en-US" dirty="0"/>
              <a:t>any deviations between </a:t>
            </a:r>
            <a:r>
              <a:rPr lang="en-US" dirty="0" smtClean="0"/>
              <a:t>planned </a:t>
            </a:r>
            <a:r>
              <a:rPr lang="en-US" dirty="0"/>
              <a:t>and actual progress</a:t>
            </a:r>
            <a:r>
              <a:rPr lang="en-US" dirty="0" smtClean="0"/>
              <a:t>.</a:t>
            </a:r>
          </a:p>
          <a:p>
            <a:pPr fontAlgn="base"/>
            <a:endParaRPr lang="en-US" dirty="0"/>
          </a:p>
          <a:p>
            <a:pPr fontAlgn="base"/>
            <a:r>
              <a:rPr lang="en-US" dirty="0" smtClean="0"/>
              <a:t>Assists with evaluating who is contributing and where.</a:t>
            </a:r>
          </a:p>
        </p:txBody>
      </p:sp>
      <p:sp>
        <p:nvSpPr>
          <p:cNvPr id="7" name="TextBox 6"/>
          <p:cNvSpPr txBox="1"/>
          <p:nvPr/>
        </p:nvSpPr>
        <p:spPr>
          <a:xfrm>
            <a:off x="581891" y="5419899"/>
            <a:ext cx="3134641" cy="369332"/>
          </a:xfrm>
          <a:prstGeom prst="rect">
            <a:avLst/>
          </a:prstGeom>
          <a:noFill/>
        </p:spPr>
        <p:txBody>
          <a:bodyPr wrap="none" rtlCol="0">
            <a:spAutoFit/>
          </a:bodyPr>
          <a:lstStyle/>
          <a:p>
            <a:r>
              <a:rPr lang="en-US" b="1" dirty="0" smtClean="0"/>
              <a:t>Visualize, Monitor, and Control</a:t>
            </a:r>
            <a:endParaRPr lang="en-US" b="1" dirty="0"/>
          </a:p>
        </p:txBody>
      </p:sp>
    </p:spTree>
    <p:extLst>
      <p:ext uri="{BB962C8B-B14F-4D97-AF65-F5344CB8AC3E}">
        <p14:creationId xmlns:p14="http://schemas.microsoft.com/office/powerpoint/2010/main" val="4029401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985836" y="3877021"/>
            <a:ext cx="5156288" cy="2980979"/>
          </a:xfrm>
          <a:prstGeom prst="rect">
            <a:avLst/>
          </a:prstGeom>
        </p:spPr>
      </p:pic>
      <p:sp>
        <p:nvSpPr>
          <p:cNvPr id="2" name="Title 1">
            <a:extLst>
              <a:ext uri="{FF2B5EF4-FFF2-40B4-BE49-F238E27FC236}">
                <a16:creationId xmlns:a16="http://schemas.microsoft.com/office/drawing/2014/main" id="{5A7B8FAA-76D4-43CA-807F-2E69F5438E96}"/>
              </a:ext>
            </a:extLst>
          </p:cNvPr>
          <p:cNvSpPr>
            <a:spLocks noGrp="1"/>
          </p:cNvSpPr>
          <p:nvPr>
            <p:ph type="title"/>
          </p:nvPr>
        </p:nvSpPr>
        <p:spPr>
          <a:xfrm>
            <a:off x="0" y="1"/>
            <a:ext cx="12192000" cy="914399"/>
          </a:xfrm>
          <a:solidFill>
            <a:srgbClr val="003560"/>
          </a:solidFill>
        </p:spPr>
        <p:txBody>
          <a:bodyPr>
            <a:normAutofit/>
          </a:bodyPr>
          <a:lstStyle/>
          <a:p>
            <a:r>
              <a:rPr lang="en-US" sz="4000" dirty="0" smtClean="0"/>
              <a:t>	</a:t>
            </a:r>
            <a:r>
              <a:rPr lang="en-US" sz="4000" b="1" dirty="0">
                <a:solidFill>
                  <a:schemeClr val="bg1"/>
                </a:solidFill>
                <a:latin typeface="Arial" panose="020B0604020202020204" pitchFamily="34" charset="0"/>
                <a:cs typeface="Arial" panose="020B0604020202020204" pitchFamily="34" charset="0"/>
              </a:rPr>
              <a:t>S</a:t>
            </a:r>
            <a:r>
              <a:rPr lang="en-US" sz="4000" b="1" dirty="0" smtClean="0">
                <a:solidFill>
                  <a:schemeClr val="bg1"/>
                </a:solidFill>
                <a:latin typeface="Arial" panose="020B0604020202020204" pitchFamily="34" charset="0"/>
                <a:cs typeface="Arial" panose="020B0604020202020204" pitchFamily="34" charset="0"/>
              </a:rPr>
              <a:t>cope, Milestone, and Task Approach</a:t>
            </a:r>
            <a:endParaRPr lang="en-US" sz="4000" b="1" dirty="0">
              <a:solidFill>
                <a:schemeClr val="bg1"/>
              </a:solidFill>
              <a:latin typeface="Arial" panose="020B0604020202020204" pitchFamily="34" charset="0"/>
              <a:cs typeface="Arial" panose="020B0604020202020204" pitchFamily="34" charset="0"/>
            </a:endParaRPr>
          </a:p>
        </p:txBody>
      </p:sp>
      <p:sp>
        <p:nvSpPr>
          <p:cNvPr id="6" name="Rectangle 5"/>
          <p:cNvSpPr/>
          <p:nvPr/>
        </p:nvSpPr>
        <p:spPr>
          <a:xfrm>
            <a:off x="171797" y="1083163"/>
            <a:ext cx="11809614" cy="4524315"/>
          </a:xfrm>
          <a:prstGeom prst="rect">
            <a:avLst/>
          </a:prstGeom>
        </p:spPr>
        <p:txBody>
          <a:bodyPr wrap="square">
            <a:spAutoFit/>
          </a:bodyPr>
          <a:lstStyle/>
          <a:p>
            <a:r>
              <a:rPr lang="en-US" sz="2400" b="1" dirty="0"/>
              <a:t>Scope</a:t>
            </a:r>
            <a:r>
              <a:rPr lang="en-US" sz="2400" dirty="0"/>
              <a:t> refers to the detailed set of deliverables or features of </a:t>
            </a:r>
            <a:r>
              <a:rPr lang="en-US" sz="2400" dirty="0" smtClean="0"/>
              <a:t>a</a:t>
            </a:r>
            <a:r>
              <a:rPr lang="en-US" sz="2400" dirty="0"/>
              <a:t> </a:t>
            </a:r>
            <a:r>
              <a:rPr lang="en-US" sz="2400" dirty="0" smtClean="0"/>
              <a:t>project.</a:t>
            </a:r>
          </a:p>
          <a:p>
            <a:pPr marL="742950" lvl="1" indent="-285750">
              <a:buFont typeface="Arial" panose="020B0604020202020204" pitchFamily="34" charset="0"/>
              <a:buChar char="•"/>
            </a:pPr>
            <a:r>
              <a:rPr lang="en-US" sz="2400" dirty="0" smtClean="0">
                <a:solidFill>
                  <a:srgbClr val="222222"/>
                </a:solidFill>
              </a:rPr>
              <a:t>Importance of </a:t>
            </a:r>
            <a:r>
              <a:rPr lang="en-US" sz="2400" b="1" dirty="0" smtClean="0">
                <a:solidFill>
                  <a:srgbClr val="222222"/>
                </a:solidFill>
              </a:rPr>
              <a:t>scope </a:t>
            </a:r>
            <a:r>
              <a:rPr lang="en-US" sz="2400" b="1" dirty="0">
                <a:solidFill>
                  <a:srgbClr val="222222"/>
                </a:solidFill>
              </a:rPr>
              <a:t>m</a:t>
            </a:r>
            <a:r>
              <a:rPr lang="en-US" sz="2400" b="1" dirty="0" smtClean="0">
                <a:solidFill>
                  <a:srgbClr val="222222"/>
                </a:solidFill>
              </a:rPr>
              <a:t>anagement</a:t>
            </a:r>
            <a:r>
              <a:rPr lang="en-US" sz="2400" dirty="0" smtClean="0">
                <a:solidFill>
                  <a:srgbClr val="222222"/>
                </a:solidFill>
              </a:rPr>
              <a:t> and avoiding </a:t>
            </a:r>
            <a:r>
              <a:rPr lang="en-US" sz="2400" b="1" dirty="0" smtClean="0">
                <a:solidFill>
                  <a:srgbClr val="222222"/>
                </a:solidFill>
              </a:rPr>
              <a:t>scope </a:t>
            </a:r>
            <a:r>
              <a:rPr lang="en-US" sz="2400" b="1" dirty="0">
                <a:solidFill>
                  <a:srgbClr val="222222"/>
                </a:solidFill>
              </a:rPr>
              <a:t>c</a:t>
            </a:r>
            <a:r>
              <a:rPr lang="en-US" sz="2400" b="1" dirty="0" smtClean="0">
                <a:solidFill>
                  <a:srgbClr val="222222"/>
                </a:solidFill>
              </a:rPr>
              <a:t>reep</a:t>
            </a:r>
          </a:p>
          <a:p>
            <a:endParaRPr lang="en-US" sz="2400" dirty="0">
              <a:solidFill>
                <a:srgbClr val="222222"/>
              </a:solidFill>
            </a:endParaRPr>
          </a:p>
          <a:p>
            <a:r>
              <a:rPr lang="en-US" sz="2400" dirty="0" smtClean="0">
                <a:solidFill>
                  <a:srgbClr val="222222"/>
                </a:solidFill>
              </a:rPr>
              <a:t>A</a:t>
            </a:r>
            <a:r>
              <a:rPr lang="en-US" sz="2400" dirty="0">
                <a:solidFill>
                  <a:srgbClr val="222222"/>
                </a:solidFill>
              </a:rPr>
              <a:t> </a:t>
            </a:r>
            <a:r>
              <a:rPr lang="en-US" sz="2400" b="1" dirty="0">
                <a:solidFill>
                  <a:srgbClr val="222222"/>
                </a:solidFill>
              </a:rPr>
              <a:t>milestone</a:t>
            </a:r>
            <a:r>
              <a:rPr lang="en-US" sz="2400" dirty="0">
                <a:solidFill>
                  <a:srgbClr val="222222"/>
                </a:solidFill>
              </a:rPr>
              <a:t> is a </a:t>
            </a:r>
            <a:r>
              <a:rPr lang="en-US" sz="2400" dirty="0" smtClean="0">
                <a:solidFill>
                  <a:srgbClr val="222222"/>
                </a:solidFill>
              </a:rPr>
              <a:t>control station in a project; significant </a:t>
            </a:r>
            <a:r>
              <a:rPr lang="en-US" sz="2400" dirty="0">
                <a:solidFill>
                  <a:srgbClr val="222222"/>
                </a:solidFill>
              </a:rPr>
              <a:t>event in a project that occurs at a </a:t>
            </a:r>
            <a:r>
              <a:rPr lang="en-US" sz="2400" dirty="0" smtClean="0">
                <a:solidFill>
                  <a:srgbClr val="222222"/>
                </a:solidFill>
              </a:rPr>
              <a:t>specific point </a:t>
            </a:r>
            <a:r>
              <a:rPr lang="en-US" sz="2400" dirty="0">
                <a:solidFill>
                  <a:srgbClr val="222222"/>
                </a:solidFill>
              </a:rPr>
              <a:t>in time. </a:t>
            </a:r>
            <a:endParaRPr lang="en-US" sz="2400" dirty="0" smtClean="0">
              <a:solidFill>
                <a:srgbClr val="222222"/>
              </a:solidFill>
            </a:endParaRPr>
          </a:p>
          <a:p>
            <a:pPr marL="742950" lvl="1" indent="-285750">
              <a:buFont typeface="Arial" panose="020B0604020202020204" pitchFamily="34" charset="0"/>
              <a:buChar char="•"/>
            </a:pPr>
            <a:r>
              <a:rPr lang="en-US" sz="2400" dirty="0" smtClean="0">
                <a:solidFill>
                  <a:srgbClr val="222222"/>
                </a:solidFill>
              </a:rPr>
              <a:t>Consideration of milestone “</a:t>
            </a:r>
            <a:r>
              <a:rPr lang="en-US" sz="2400" b="1" dirty="0" smtClean="0">
                <a:solidFill>
                  <a:srgbClr val="222222"/>
                </a:solidFill>
              </a:rPr>
              <a:t>sprints</a:t>
            </a:r>
            <a:r>
              <a:rPr lang="en-US" sz="2400" dirty="0" smtClean="0">
                <a:solidFill>
                  <a:srgbClr val="222222"/>
                </a:solidFill>
              </a:rPr>
              <a:t>” or short jumps between deliverables</a:t>
            </a:r>
          </a:p>
          <a:p>
            <a:endParaRPr lang="en-US" sz="2400" dirty="0" smtClean="0">
              <a:solidFill>
                <a:srgbClr val="222222"/>
              </a:solidFill>
            </a:endParaRPr>
          </a:p>
          <a:p>
            <a:r>
              <a:rPr lang="en-US" sz="2400" dirty="0" smtClean="0">
                <a:solidFill>
                  <a:srgbClr val="222222"/>
                </a:solidFill>
              </a:rPr>
              <a:t>A </a:t>
            </a:r>
            <a:r>
              <a:rPr lang="en-US" sz="2400" b="1" dirty="0" smtClean="0"/>
              <a:t>task</a:t>
            </a:r>
            <a:r>
              <a:rPr lang="en-US" sz="2400" dirty="0"/>
              <a:t> is an activity that needs to be accomplished within </a:t>
            </a:r>
            <a:r>
              <a:rPr lang="en-US" sz="2400" dirty="0" smtClean="0"/>
              <a:t>a</a:t>
            </a:r>
            <a:r>
              <a:rPr lang="en-US" sz="2400" dirty="0"/>
              <a:t> </a:t>
            </a:r>
            <a:r>
              <a:rPr lang="en-US" sz="2400" dirty="0" smtClean="0"/>
              <a:t>defined period </a:t>
            </a:r>
            <a:r>
              <a:rPr lang="en-US" sz="2400" dirty="0"/>
              <a:t>of time or by a deadline to work towards </a:t>
            </a:r>
            <a:r>
              <a:rPr lang="en-US" sz="2400" dirty="0" smtClean="0"/>
              <a:t>an associated milestone.</a:t>
            </a:r>
          </a:p>
          <a:p>
            <a:pPr marL="742950" lvl="1" indent="-285750">
              <a:buFont typeface="Arial" panose="020B0604020202020204" pitchFamily="34" charset="0"/>
              <a:buChar char="•"/>
            </a:pPr>
            <a:r>
              <a:rPr lang="en-US" sz="2400" dirty="0"/>
              <a:t>Creating </a:t>
            </a:r>
            <a:r>
              <a:rPr lang="en-US" sz="2400" b="1" dirty="0" smtClean="0"/>
              <a:t>task lists</a:t>
            </a:r>
            <a:endParaRPr lang="en-US" sz="2400" b="1" dirty="0"/>
          </a:p>
          <a:p>
            <a:pPr marL="742950" lvl="1" indent="-285750">
              <a:buFont typeface="Arial" panose="020B0604020202020204" pitchFamily="34" charset="0"/>
              <a:buChar char="•"/>
            </a:pPr>
            <a:r>
              <a:rPr lang="en-US" sz="2400" dirty="0" smtClean="0"/>
              <a:t>Avoid creating a “laundry list” of tasks </a:t>
            </a:r>
          </a:p>
          <a:p>
            <a:pPr marL="1200150" lvl="2" indent="-285750">
              <a:buFont typeface="Arial" panose="020B0604020202020204" pitchFamily="34" charset="0"/>
              <a:buChar char="•"/>
            </a:pPr>
            <a:endParaRPr lang="en-US" sz="2400" dirty="0" smtClean="0"/>
          </a:p>
        </p:txBody>
      </p:sp>
    </p:spTree>
    <p:extLst>
      <p:ext uri="{BB962C8B-B14F-4D97-AF65-F5344CB8AC3E}">
        <p14:creationId xmlns:p14="http://schemas.microsoft.com/office/powerpoint/2010/main" val="28953040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B8FAA-76D4-43CA-807F-2E69F5438E96}"/>
              </a:ext>
            </a:extLst>
          </p:cNvPr>
          <p:cNvSpPr>
            <a:spLocks noGrp="1"/>
          </p:cNvSpPr>
          <p:nvPr>
            <p:ph type="title"/>
          </p:nvPr>
        </p:nvSpPr>
        <p:spPr>
          <a:xfrm>
            <a:off x="0" y="1"/>
            <a:ext cx="12192000" cy="914399"/>
          </a:xfrm>
          <a:solidFill>
            <a:srgbClr val="003560"/>
          </a:solidFill>
        </p:spPr>
        <p:txBody>
          <a:bodyPr>
            <a:normAutofit/>
          </a:bodyPr>
          <a:lstStyle/>
          <a:p>
            <a:r>
              <a:rPr lang="en-US" sz="4000" dirty="0" smtClean="0"/>
              <a:t>	</a:t>
            </a:r>
            <a:r>
              <a:rPr lang="en-US" sz="4000" b="1" dirty="0" smtClean="0">
                <a:solidFill>
                  <a:schemeClr val="bg1"/>
                </a:solidFill>
                <a:latin typeface="Arial" panose="020B0604020202020204" pitchFamily="34" charset="0"/>
                <a:cs typeface="Arial" panose="020B0604020202020204" pitchFamily="34" charset="0"/>
              </a:rPr>
              <a:t>Project Management: Breakout Activity</a:t>
            </a:r>
            <a:endParaRPr lang="en-US" sz="4000" b="1"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304800" y="1152698"/>
            <a:ext cx="11593484" cy="4555093"/>
          </a:xfrm>
          <a:prstGeom prst="rect">
            <a:avLst/>
          </a:prstGeom>
          <a:noFill/>
        </p:spPr>
        <p:txBody>
          <a:bodyPr wrap="square" rtlCol="0">
            <a:spAutoFit/>
          </a:bodyPr>
          <a:lstStyle/>
          <a:p>
            <a:r>
              <a:rPr lang="en-US" sz="2800" b="1" dirty="0" smtClean="0"/>
              <a:t>Backyard Garden Project </a:t>
            </a:r>
            <a:r>
              <a:rPr lang="en-US" sz="2800" dirty="0" smtClean="0"/>
              <a:t>(15 minutes)</a:t>
            </a:r>
            <a:endParaRPr lang="en-US" sz="2800" b="1" dirty="0" smtClean="0"/>
          </a:p>
          <a:p>
            <a:pPr marL="457200" indent="-457200">
              <a:buFont typeface="Arial" panose="020B0604020202020204" pitchFamily="34" charset="0"/>
              <a:buChar char="•"/>
            </a:pPr>
            <a:endParaRPr lang="en-US" b="1" dirty="0"/>
          </a:p>
          <a:p>
            <a:r>
              <a:rPr lang="en-US" dirty="0" smtClean="0"/>
              <a:t>Groups of 5 will be randomly assigned</a:t>
            </a:r>
          </a:p>
          <a:p>
            <a:endParaRPr lang="en-US" dirty="0"/>
          </a:p>
          <a:p>
            <a:r>
              <a:rPr lang="en-US" dirty="0" smtClean="0"/>
              <a:t>Activity Steps:</a:t>
            </a:r>
          </a:p>
          <a:p>
            <a:pPr marL="342900" indent="-342900">
              <a:buFont typeface="+mj-lt"/>
              <a:buAutoNum type="arabicPeriod"/>
            </a:pPr>
            <a:r>
              <a:rPr lang="en-US" dirty="0" smtClean="0"/>
              <a:t>The group decides on who will play the role of the Team Lead (only person to build the </a:t>
            </a:r>
            <a:r>
              <a:rPr lang="en-US" dirty="0"/>
              <a:t>G</a:t>
            </a:r>
            <a:r>
              <a:rPr lang="en-US" dirty="0" smtClean="0"/>
              <a:t>antt </a:t>
            </a:r>
            <a:r>
              <a:rPr lang="en-US" dirty="0"/>
              <a:t>C</a:t>
            </a:r>
            <a:r>
              <a:rPr lang="en-US" dirty="0" smtClean="0"/>
              <a:t>hart)</a:t>
            </a:r>
          </a:p>
          <a:p>
            <a:pPr marL="342900" indent="-342900">
              <a:buFont typeface="+mj-lt"/>
              <a:buAutoNum type="arabicPeriod"/>
            </a:pPr>
            <a:r>
              <a:rPr lang="en-US" dirty="0" smtClean="0"/>
              <a:t>The group brainstorms backyard garden ideas (deck pots, raised garden, in-ground garden, greenhouse, etc.)</a:t>
            </a:r>
          </a:p>
          <a:p>
            <a:pPr marL="342900" indent="-342900">
              <a:buFont typeface="+mj-lt"/>
              <a:buAutoNum type="arabicPeriod"/>
            </a:pPr>
            <a:r>
              <a:rPr lang="en-US" dirty="0" smtClean="0"/>
              <a:t>The group develops a brief (SMART – Specific, Measurable, Attainable, Relevant, and Time-Bound) Scope statement</a:t>
            </a:r>
          </a:p>
          <a:p>
            <a:pPr marL="342900" indent="-342900">
              <a:buFont typeface="+mj-lt"/>
              <a:buAutoNum type="arabicPeriod"/>
            </a:pPr>
            <a:r>
              <a:rPr lang="en-US" dirty="0" smtClean="0"/>
              <a:t>The group develops a Milestone stone list with appropriate dates</a:t>
            </a:r>
          </a:p>
          <a:p>
            <a:pPr marL="342900" indent="-342900">
              <a:buFont typeface="+mj-lt"/>
              <a:buAutoNum type="arabicPeriod"/>
            </a:pPr>
            <a:r>
              <a:rPr lang="en-US" dirty="0" smtClean="0"/>
              <a:t>The group develops a Task list with appropriate dates</a:t>
            </a:r>
          </a:p>
          <a:p>
            <a:pPr marL="342900" indent="-342900">
              <a:buFont typeface="+mj-lt"/>
              <a:buAutoNum type="arabicPeriod"/>
            </a:pPr>
            <a:endParaRPr lang="en-US" dirty="0"/>
          </a:p>
          <a:p>
            <a:r>
              <a:rPr lang="en-US" dirty="0" smtClean="0"/>
              <a:t>View your </a:t>
            </a:r>
            <a:r>
              <a:rPr lang="en-US" b="1" dirty="0" smtClean="0"/>
              <a:t>timeline</a:t>
            </a:r>
            <a:r>
              <a:rPr lang="en-US" dirty="0" smtClean="0"/>
              <a:t> and consider how cost, time, quality, teamwork, and risks can impact your project success.</a:t>
            </a:r>
          </a:p>
          <a:p>
            <a:endParaRPr lang="en-US" dirty="0"/>
          </a:p>
          <a:p>
            <a:r>
              <a:rPr lang="en-US" dirty="0" smtClean="0"/>
              <a:t>After the 15 minutes has expired, we’ll reconvene and discuss as a group. </a:t>
            </a:r>
          </a:p>
          <a:p>
            <a:endParaRPr lang="en-US" sz="2800" b="1" dirty="0"/>
          </a:p>
        </p:txBody>
      </p:sp>
    </p:spTree>
    <p:extLst>
      <p:ext uri="{BB962C8B-B14F-4D97-AF65-F5344CB8AC3E}">
        <p14:creationId xmlns:p14="http://schemas.microsoft.com/office/powerpoint/2010/main" val="32762995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B8FAA-76D4-43CA-807F-2E69F5438E96}"/>
              </a:ext>
            </a:extLst>
          </p:cNvPr>
          <p:cNvSpPr>
            <a:spLocks noGrp="1"/>
          </p:cNvSpPr>
          <p:nvPr>
            <p:ph type="title"/>
          </p:nvPr>
        </p:nvSpPr>
        <p:spPr>
          <a:xfrm>
            <a:off x="0" y="1"/>
            <a:ext cx="12192000" cy="914399"/>
          </a:xfrm>
          <a:solidFill>
            <a:srgbClr val="003560"/>
          </a:solidFill>
        </p:spPr>
        <p:txBody>
          <a:bodyPr>
            <a:normAutofit/>
          </a:bodyPr>
          <a:lstStyle/>
          <a:p>
            <a:r>
              <a:rPr lang="en-US" sz="4000" dirty="0" smtClean="0"/>
              <a:t>	</a:t>
            </a:r>
            <a:r>
              <a:rPr lang="en-US" sz="4000" b="1" dirty="0" smtClean="0">
                <a:solidFill>
                  <a:schemeClr val="bg1"/>
                </a:solidFill>
                <a:latin typeface="Arial" panose="020B0604020202020204" pitchFamily="34" charset="0"/>
                <a:cs typeface="Arial" panose="020B0604020202020204" pitchFamily="34" charset="0"/>
              </a:rPr>
              <a:t>Project Management: Breakout Activity</a:t>
            </a:r>
            <a:endParaRPr lang="en-US" sz="4000" b="1" dirty="0">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45369" y="1066399"/>
            <a:ext cx="5936240" cy="1200329"/>
          </a:xfrm>
          <a:prstGeom prst="rect">
            <a:avLst/>
          </a:prstGeom>
        </p:spPr>
        <p:txBody>
          <a:bodyPr wrap="none">
            <a:spAutoFit/>
          </a:bodyPr>
          <a:lstStyle/>
          <a:p>
            <a:r>
              <a:rPr lang="en-US" dirty="0">
                <a:hlinkClick r:id="rId2"/>
              </a:rPr>
              <a:t>https://online.officetimeline.com/app/#/</a:t>
            </a:r>
            <a:r>
              <a:rPr lang="en-US" dirty="0" smtClean="0">
                <a:hlinkClick r:id="rId2"/>
              </a:rPr>
              <a:t>new-from-template</a:t>
            </a:r>
            <a:r>
              <a:rPr lang="en-US" dirty="0" smtClean="0"/>
              <a:t> </a:t>
            </a:r>
          </a:p>
          <a:p>
            <a:endParaRPr lang="en-US" dirty="0"/>
          </a:p>
          <a:p>
            <a:pPr marL="285750" indent="-285750">
              <a:buFont typeface="Arial" panose="020B0604020202020204" pitchFamily="34" charset="0"/>
              <a:buChar char="•"/>
            </a:pPr>
            <a:r>
              <a:rPr lang="en-US" dirty="0" smtClean="0"/>
              <a:t>No need to sign in (cancel out)</a:t>
            </a:r>
          </a:p>
          <a:p>
            <a:pPr marL="285750" indent="-285750">
              <a:buFont typeface="Arial" panose="020B0604020202020204" pitchFamily="34" charset="0"/>
              <a:buChar char="•"/>
            </a:pPr>
            <a:r>
              <a:rPr lang="en-US" dirty="0" smtClean="0"/>
              <a:t>Under the Start New banner, select “From Scratch”</a:t>
            </a:r>
            <a:endParaRPr lang="en-US" dirty="0"/>
          </a:p>
        </p:txBody>
      </p:sp>
      <p:pic>
        <p:nvPicPr>
          <p:cNvPr id="5" name="Picture 4"/>
          <p:cNvPicPr>
            <a:picLocks noChangeAspect="1"/>
          </p:cNvPicPr>
          <p:nvPr/>
        </p:nvPicPr>
        <p:blipFill>
          <a:blip r:embed="rId3"/>
          <a:stretch>
            <a:fillRect/>
          </a:stretch>
        </p:blipFill>
        <p:spPr>
          <a:xfrm>
            <a:off x="45368" y="2737658"/>
            <a:ext cx="5917711" cy="3314093"/>
          </a:xfrm>
          <a:prstGeom prst="rect">
            <a:avLst/>
          </a:prstGeom>
        </p:spPr>
      </p:pic>
      <p:pic>
        <p:nvPicPr>
          <p:cNvPr id="6" name="Picture 5"/>
          <p:cNvPicPr>
            <a:picLocks noChangeAspect="1"/>
          </p:cNvPicPr>
          <p:nvPr/>
        </p:nvPicPr>
        <p:blipFill>
          <a:blip r:embed="rId4"/>
          <a:stretch>
            <a:fillRect/>
          </a:stretch>
        </p:blipFill>
        <p:spPr>
          <a:xfrm>
            <a:off x="6284510" y="2737658"/>
            <a:ext cx="5679752" cy="3314093"/>
          </a:xfrm>
          <a:prstGeom prst="rect">
            <a:avLst/>
          </a:prstGeom>
        </p:spPr>
      </p:pic>
    </p:spTree>
    <p:extLst>
      <p:ext uri="{BB962C8B-B14F-4D97-AF65-F5344CB8AC3E}">
        <p14:creationId xmlns:p14="http://schemas.microsoft.com/office/powerpoint/2010/main" val="14554469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B8FAA-76D4-43CA-807F-2E69F5438E96}"/>
              </a:ext>
            </a:extLst>
          </p:cNvPr>
          <p:cNvSpPr>
            <a:spLocks noGrp="1"/>
          </p:cNvSpPr>
          <p:nvPr>
            <p:ph type="title"/>
          </p:nvPr>
        </p:nvSpPr>
        <p:spPr>
          <a:xfrm>
            <a:off x="0" y="1"/>
            <a:ext cx="12192000" cy="914399"/>
          </a:xfrm>
          <a:solidFill>
            <a:srgbClr val="003560"/>
          </a:solidFill>
        </p:spPr>
        <p:txBody>
          <a:bodyPr>
            <a:normAutofit/>
          </a:bodyPr>
          <a:lstStyle/>
          <a:p>
            <a:r>
              <a:rPr lang="en-US" sz="4000" dirty="0" smtClean="0"/>
              <a:t>	</a:t>
            </a:r>
            <a:r>
              <a:rPr lang="en-US" sz="4000" b="1" dirty="0" smtClean="0">
                <a:solidFill>
                  <a:schemeClr val="bg1"/>
                </a:solidFill>
                <a:latin typeface="Arial" panose="020B0604020202020204" pitchFamily="34" charset="0"/>
                <a:cs typeface="Arial" panose="020B0604020202020204" pitchFamily="34" charset="0"/>
              </a:rPr>
              <a:t>Project Management: Breakout Activity</a:t>
            </a:r>
            <a:endParaRPr lang="en-US" sz="4000" b="1" dirty="0">
              <a:solidFill>
                <a:schemeClr val="bg1"/>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stretch>
            <a:fillRect/>
          </a:stretch>
        </p:blipFill>
        <p:spPr>
          <a:xfrm>
            <a:off x="1068141" y="1012725"/>
            <a:ext cx="10055718" cy="5645510"/>
          </a:xfrm>
          <a:prstGeom prst="rect">
            <a:avLst/>
          </a:prstGeom>
        </p:spPr>
      </p:pic>
    </p:spTree>
    <p:extLst>
      <p:ext uri="{BB962C8B-B14F-4D97-AF65-F5344CB8AC3E}">
        <p14:creationId xmlns:p14="http://schemas.microsoft.com/office/powerpoint/2010/main" val="21371885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B8FAA-76D4-43CA-807F-2E69F5438E96}"/>
              </a:ext>
            </a:extLst>
          </p:cNvPr>
          <p:cNvSpPr>
            <a:spLocks noGrp="1"/>
          </p:cNvSpPr>
          <p:nvPr>
            <p:ph type="title"/>
          </p:nvPr>
        </p:nvSpPr>
        <p:spPr>
          <a:xfrm>
            <a:off x="0" y="1"/>
            <a:ext cx="12192000" cy="914399"/>
          </a:xfrm>
          <a:solidFill>
            <a:srgbClr val="003560"/>
          </a:solidFill>
        </p:spPr>
        <p:txBody>
          <a:bodyPr>
            <a:normAutofit/>
          </a:bodyPr>
          <a:lstStyle/>
          <a:p>
            <a:r>
              <a:rPr lang="en-US" sz="4000" dirty="0" smtClean="0"/>
              <a:t>	</a:t>
            </a:r>
            <a:r>
              <a:rPr lang="en-US" sz="4000" b="1" dirty="0" smtClean="0">
                <a:solidFill>
                  <a:schemeClr val="bg1"/>
                </a:solidFill>
                <a:latin typeface="Arial" panose="020B0604020202020204" pitchFamily="34" charset="0"/>
                <a:cs typeface="Arial" panose="020B0604020202020204" pitchFamily="34" charset="0"/>
              </a:rPr>
              <a:t>Project Management: Breakout Activity</a:t>
            </a:r>
            <a:endParaRPr lang="en-US" sz="4000" b="1"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1122584" y="1091515"/>
            <a:ext cx="9946831" cy="5569056"/>
          </a:xfrm>
          <a:prstGeom prst="rect">
            <a:avLst/>
          </a:prstGeom>
        </p:spPr>
      </p:pic>
    </p:spTree>
    <p:extLst>
      <p:ext uri="{BB962C8B-B14F-4D97-AF65-F5344CB8AC3E}">
        <p14:creationId xmlns:p14="http://schemas.microsoft.com/office/powerpoint/2010/main" val="36077947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B8FAA-76D4-43CA-807F-2E69F5438E96}"/>
              </a:ext>
            </a:extLst>
          </p:cNvPr>
          <p:cNvSpPr>
            <a:spLocks noGrp="1"/>
          </p:cNvSpPr>
          <p:nvPr>
            <p:ph type="title"/>
          </p:nvPr>
        </p:nvSpPr>
        <p:spPr>
          <a:xfrm>
            <a:off x="0" y="1"/>
            <a:ext cx="12192000" cy="914399"/>
          </a:xfrm>
          <a:solidFill>
            <a:srgbClr val="003560"/>
          </a:solidFill>
        </p:spPr>
        <p:txBody>
          <a:bodyPr>
            <a:normAutofit/>
          </a:bodyPr>
          <a:lstStyle/>
          <a:p>
            <a:r>
              <a:rPr lang="en-US" sz="4000" dirty="0" smtClean="0"/>
              <a:t>	</a:t>
            </a:r>
            <a:r>
              <a:rPr lang="en-US" sz="4000" b="1" dirty="0" smtClean="0">
                <a:solidFill>
                  <a:schemeClr val="bg1"/>
                </a:solidFill>
                <a:latin typeface="Arial" panose="020B0604020202020204" pitchFamily="34" charset="0"/>
                <a:cs typeface="Arial" panose="020B0604020202020204" pitchFamily="34" charset="0"/>
              </a:rPr>
              <a:t>Project Management: Breakout Activity</a:t>
            </a:r>
            <a:endParaRPr lang="en-US" sz="4000" b="1" dirty="0">
              <a:solidFill>
                <a:schemeClr val="bg1"/>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5A7B8FAA-76D4-43CA-807F-2E69F5438E96}"/>
              </a:ext>
            </a:extLst>
          </p:cNvPr>
          <p:cNvSpPr txBox="1">
            <a:spLocks/>
          </p:cNvSpPr>
          <p:nvPr/>
        </p:nvSpPr>
        <p:spPr>
          <a:xfrm>
            <a:off x="0" y="1662545"/>
            <a:ext cx="12192000" cy="4267200"/>
          </a:xfrm>
          <a:prstGeom prst="rect">
            <a:avLst/>
          </a:prstGeom>
          <a:solidFill>
            <a:srgbClr val="00356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smtClean="0">
                <a:solidFill>
                  <a:schemeClr val="bg1"/>
                </a:solidFill>
                <a:latin typeface="Arial" panose="020B0604020202020204" pitchFamily="34" charset="0"/>
                <a:cs typeface="Arial" panose="020B0604020202020204" pitchFamily="34" charset="0"/>
              </a:rPr>
              <a:t>Group Discussion</a:t>
            </a:r>
            <a:endParaRPr lang="en-US" sz="4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88508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B8FAA-76D4-43CA-807F-2E69F5438E96}"/>
              </a:ext>
            </a:extLst>
          </p:cNvPr>
          <p:cNvSpPr>
            <a:spLocks noGrp="1"/>
          </p:cNvSpPr>
          <p:nvPr>
            <p:ph type="title"/>
          </p:nvPr>
        </p:nvSpPr>
        <p:spPr>
          <a:xfrm>
            <a:off x="0" y="1"/>
            <a:ext cx="12192000" cy="914399"/>
          </a:xfrm>
          <a:solidFill>
            <a:srgbClr val="003560"/>
          </a:solidFill>
        </p:spPr>
        <p:txBody>
          <a:bodyPr>
            <a:normAutofit/>
          </a:bodyPr>
          <a:lstStyle/>
          <a:p>
            <a:r>
              <a:rPr lang="en-US" sz="4000" dirty="0" smtClean="0"/>
              <a:t>	</a:t>
            </a:r>
            <a:r>
              <a:rPr lang="en-US" sz="4000" b="1" dirty="0" smtClean="0">
                <a:solidFill>
                  <a:schemeClr val="bg1"/>
                </a:solidFill>
                <a:latin typeface="Arial" panose="020B0604020202020204" pitchFamily="34" charset="0"/>
                <a:cs typeface="Arial" panose="020B0604020202020204" pitchFamily="34" charset="0"/>
              </a:rPr>
              <a:t>PM Considerations</a:t>
            </a:r>
            <a:endParaRPr lang="en-US" sz="40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95597" y="1121814"/>
            <a:ext cx="11996650" cy="4351338"/>
          </a:xfrm>
        </p:spPr>
        <p:txBody>
          <a:bodyPr>
            <a:normAutofit lnSpcReduction="10000"/>
          </a:bodyPr>
          <a:lstStyle/>
          <a:p>
            <a:pPr marL="0" indent="0">
              <a:buNone/>
            </a:pPr>
            <a:r>
              <a:rPr lang="en-US" b="1" dirty="0" smtClean="0"/>
              <a:t>3 General Project Management Considerations:</a:t>
            </a:r>
          </a:p>
          <a:p>
            <a:r>
              <a:rPr lang="en-US" dirty="0" smtClean="0"/>
              <a:t>Everything is always more complicated than predicted</a:t>
            </a:r>
          </a:p>
          <a:p>
            <a:r>
              <a:rPr lang="en-US" dirty="0" smtClean="0"/>
              <a:t>Everything always takes longer than anticipated</a:t>
            </a:r>
          </a:p>
          <a:p>
            <a:r>
              <a:rPr lang="en-US" dirty="0" smtClean="0"/>
              <a:t>Everything always costs more than projected</a:t>
            </a:r>
          </a:p>
          <a:p>
            <a:endParaRPr lang="en-US" dirty="0"/>
          </a:p>
          <a:p>
            <a:pPr marL="0" indent="0">
              <a:buNone/>
            </a:pPr>
            <a:r>
              <a:rPr lang="en-US" b="1" dirty="0" smtClean="0"/>
              <a:t>Management Strategies BEYOND the software:</a:t>
            </a:r>
          </a:p>
          <a:p>
            <a:r>
              <a:rPr lang="en-US" dirty="0" smtClean="0"/>
              <a:t>Management Mondays – Project Updates with Team Leads</a:t>
            </a:r>
          </a:p>
          <a:p>
            <a:r>
              <a:rPr lang="en-US" dirty="0" smtClean="0"/>
              <a:t>Workshop Wednesdays – Guided Project Work</a:t>
            </a:r>
          </a:p>
          <a:p>
            <a:r>
              <a:rPr lang="en-US" dirty="0" smtClean="0"/>
              <a:t>Feedback Fridays – Feedback Loops &amp; Performance Improvement Plans</a:t>
            </a:r>
            <a:endParaRPr lang="en-US" dirty="0"/>
          </a:p>
        </p:txBody>
      </p:sp>
      <p:pic>
        <p:nvPicPr>
          <p:cNvPr id="4" name="Picture 3"/>
          <p:cNvPicPr>
            <a:picLocks noChangeAspect="1"/>
          </p:cNvPicPr>
          <p:nvPr/>
        </p:nvPicPr>
        <p:blipFill>
          <a:blip r:embed="rId2"/>
          <a:stretch>
            <a:fillRect/>
          </a:stretch>
        </p:blipFill>
        <p:spPr>
          <a:xfrm>
            <a:off x="8351520" y="914400"/>
            <a:ext cx="3840480" cy="2734342"/>
          </a:xfrm>
          <a:prstGeom prst="rect">
            <a:avLst/>
          </a:prstGeom>
        </p:spPr>
      </p:pic>
    </p:spTree>
    <p:extLst>
      <p:ext uri="{BB962C8B-B14F-4D97-AF65-F5344CB8AC3E}">
        <p14:creationId xmlns:p14="http://schemas.microsoft.com/office/powerpoint/2010/main" val="17308707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B8FAA-76D4-43CA-807F-2E69F5438E96}"/>
              </a:ext>
            </a:extLst>
          </p:cNvPr>
          <p:cNvSpPr>
            <a:spLocks noGrp="1"/>
          </p:cNvSpPr>
          <p:nvPr>
            <p:ph type="title"/>
          </p:nvPr>
        </p:nvSpPr>
        <p:spPr>
          <a:xfrm>
            <a:off x="0" y="1"/>
            <a:ext cx="12192000" cy="1202574"/>
          </a:xfrm>
          <a:solidFill>
            <a:srgbClr val="003560"/>
          </a:solidFill>
        </p:spPr>
        <p:txBody>
          <a:bodyPr>
            <a:normAutofit fontScale="90000"/>
          </a:bodyPr>
          <a:lstStyle/>
          <a:p>
            <a:r>
              <a:rPr lang="en-US" dirty="0"/>
              <a:t>	</a:t>
            </a:r>
            <a:r>
              <a:rPr lang="en-US" b="1" dirty="0">
                <a:solidFill>
                  <a:schemeClr val="bg1"/>
                </a:solidFill>
                <a:latin typeface="Arial" panose="020B0604020202020204" pitchFamily="34" charset="0"/>
                <a:cs typeface="Arial" panose="020B0604020202020204" pitchFamily="34" charset="0"/>
              </a:rPr>
              <a:t>Project Management:</a:t>
            </a:r>
            <a:br>
              <a:rPr lang="en-US" b="1" dirty="0">
                <a:solidFill>
                  <a:schemeClr val="bg1"/>
                </a:solidFill>
                <a:latin typeface="Arial" panose="020B0604020202020204" pitchFamily="34" charset="0"/>
                <a:cs typeface="Arial" panose="020B0604020202020204" pitchFamily="34" charset="0"/>
              </a:rPr>
            </a:br>
            <a:r>
              <a:rPr lang="en-US" b="1" dirty="0">
                <a:solidFill>
                  <a:schemeClr val="bg1"/>
                </a:solidFill>
                <a:latin typeface="Arial" panose="020B0604020202020204" pitchFamily="34" charset="0"/>
                <a:cs typeface="Arial" panose="020B0604020202020204" pitchFamily="34" charset="0"/>
              </a:rPr>
              <a:t>	SCRUM Framework</a:t>
            </a:r>
          </a:p>
        </p:txBody>
      </p:sp>
      <p:pic>
        <p:nvPicPr>
          <p:cNvPr id="5" name="Content Placeholder 4"/>
          <p:cNvPicPr>
            <a:picLocks noGrp="1" noChangeAspect="1"/>
          </p:cNvPicPr>
          <p:nvPr>
            <p:ph idx="1"/>
          </p:nvPr>
        </p:nvPicPr>
        <p:blipFill>
          <a:blip r:embed="rId2"/>
          <a:stretch>
            <a:fillRect/>
          </a:stretch>
        </p:blipFill>
        <p:spPr>
          <a:xfrm>
            <a:off x="4321874" y="1703705"/>
            <a:ext cx="7782200" cy="4351338"/>
          </a:xfrm>
          <a:prstGeom prst="rect">
            <a:avLst/>
          </a:prstGeom>
        </p:spPr>
      </p:pic>
      <p:sp>
        <p:nvSpPr>
          <p:cNvPr id="7" name="TextBox 6"/>
          <p:cNvSpPr txBox="1"/>
          <p:nvPr/>
        </p:nvSpPr>
        <p:spPr>
          <a:xfrm>
            <a:off x="44335" y="1396538"/>
            <a:ext cx="4184073" cy="5355312"/>
          </a:xfrm>
          <a:prstGeom prst="rect">
            <a:avLst/>
          </a:prstGeom>
          <a:noFill/>
        </p:spPr>
        <p:txBody>
          <a:bodyPr wrap="square" rtlCol="0">
            <a:spAutoFit/>
          </a:bodyPr>
          <a:lstStyle/>
          <a:p>
            <a:pPr algn="ctr"/>
            <a:r>
              <a:rPr lang="en-US" b="1" dirty="0"/>
              <a:t>Daily &amp; Weekly SCRUM Board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Make a list of your current projects based on priority (backlog)</a:t>
            </a:r>
            <a:br>
              <a:rPr lang="en-US" dirty="0"/>
            </a:br>
            <a:endParaRPr lang="en-US" dirty="0"/>
          </a:p>
          <a:p>
            <a:pPr marL="285750" indent="-285750">
              <a:buFont typeface="Arial" panose="020B0604020202020204" pitchFamily="34" charset="0"/>
              <a:buChar char="•"/>
            </a:pPr>
            <a:r>
              <a:rPr lang="en-US" dirty="0"/>
              <a:t>Break the high priority items into manageable weekly goals (bites)</a:t>
            </a:r>
            <a:br>
              <a:rPr lang="en-US" dirty="0"/>
            </a:br>
            <a:endParaRPr lang="en-US" dirty="0"/>
          </a:p>
          <a:p>
            <a:pPr marL="285750" indent="-285750">
              <a:buFont typeface="Arial" panose="020B0604020202020204" pitchFamily="34" charset="0"/>
              <a:buChar char="•"/>
            </a:pPr>
            <a:r>
              <a:rPr lang="en-US" dirty="0"/>
              <a:t>Further break down what you can accomplish in a given day </a:t>
            </a:r>
          </a:p>
          <a:p>
            <a:pPr marL="742950" lvl="1" indent="-285750">
              <a:buFont typeface="Arial" panose="020B0604020202020204" pitchFamily="34" charset="0"/>
              <a:buChar char="•"/>
            </a:pPr>
            <a:r>
              <a:rPr lang="en-US" dirty="0"/>
              <a:t>Extrapolate the bites further</a:t>
            </a:r>
            <a:br>
              <a:rPr lang="en-US" dirty="0"/>
            </a:br>
            <a:endParaRPr lang="en-US" dirty="0"/>
          </a:p>
          <a:p>
            <a:pPr marL="285750" indent="-285750">
              <a:buFont typeface="Arial" panose="020B0604020202020204" pitchFamily="34" charset="0"/>
              <a:buChar char="•"/>
            </a:pPr>
            <a:r>
              <a:rPr lang="en-US" dirty="0"/>
              <a:t>Move the sticky notes across your folder as your progress in the daily/weekly SCRUM process</a:t>
            </a:r>
            <a:br>
              <a:rPr lang="en-US" dirty="0"/>
            </a:br>
            <a:endParaRPr lang="en-US" dirty="0"/>
          </a:p>
          <a:p>
            <a:pPr marL="285750" indent="-285750">
              <a:buFont typeface="Arial" panose="020B0604020202020204" pitchFamily="34" charset="0"/>
              <a:buChar char="•"/>
            </a:pPr>
            <a:r>
              <a:rPr lang="en-US" dirty="0"/>
              <a:t>Stay up-to-date on your project &amp; manage your priorities in a more agile manner</a:t>
            </a:r>
          </a:p>
        </p:txBody>
      </p:sp>
    </p:spTree>
    <p:extLst>
      <p:ext uri="{BB962C8B-B14F-4D97-AF65-F5344CB8AC3E}">
        <p14:creationId xmlns:p14="http://schemas.microsoft.com/office/powerpoint/2010/main" val="264293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B8FAA-76D4-43CA-807F-2E69F5438E96}"/>
              </a:ext>
            </a:extLst>
          </p:cNvPr>
          <p:cNvSpPr>
            <a:spLocks noGrp="1"/>
          </p:cNvSpPr>
          <p:nvPr>
            <p:ph type="title"/>
          </p:nvPr>
        </p:nvSpPr>
        <p:spPr>
          <a:xfrm>
            <a:off x="0" y="1"/>
            <a:ext cx="12192000" cy="914399"/>
          </a:xfrm>
          <a:solidFill>
            <a:srgbClr val="003560"/>
          </a:solidFill>
        </p:spPr>
        <p:txBody>
          <a:bodyPr/>
          <a:lstStyle/>
          <a:p>
            <a:r>
              <a:rPr lang="en-US" dirty="0"/>
              <a:t>	</a:t>
            </a:r>
            <a:r>
              <a:rPr lang="en-US" b="1" dirty="0">
                <a:solidFill>
                  <a:schemeClr val="bg1"/>
                </a:solidFill>
                <a:latin typeface="Arial" panose="020B0604020202020204" pitchFamily="34" charset="0"/>
                <a:cs typeface="Arial" panose="020B0604020202020204" pitchFamily="34" charset="0"/>
              </a:rPr>
              <a:t>Agenda</a:t>
            </a:r>
          </a:p>
        </p:txBody>
      </p:sp>
      <p:sp>
        <p:nvSpPr>
          <p:cNvPr id="3" name="Content Placeholder 2">
            <a:extLst>
              <a:ext uri="{FF2B5EF4-FFF2-40B4-BE49-F238E27FC236}">
                <a16:creationId xmlns:a16="http://schemas.microsoft.com/office/drawing/2014/main" id="{4CBD96B3-859B-4FDB-BD44-6C3063DA7293}"/>
              </a:ext>
            </a:extLst>
          </p:cNvPr>
          <p:cNvSpPr>
            <a:spLocks noGrp="1"/>
          </p:cNvSpPr>
          <p:nvPr>
            <p:ph idx="1"/>
          </p:nvPr>
        </p:nvSpPr>
        <p:spPr>
          <a:xfrm>
            <a:off x="72044" y="927845"/>
            <a:ext cx="12036829" cy="5855340"/>
          </a:xfrm>
        </p:spPr>
        <p:txBody>
          <a:bodyPr>
            <a:normAutofit lnSpcReduction="10000"/>
          </a:bodyPr>
          <a:lstStyle/>
          <a:p>
            <a:endParaRPr lang="en-US" sz="2400" b="1" dirty="0">
              <a:solidFill>
                <a:srgbClr val="758592"/>
              </a:solidFill>
            </a:endParaRPr>
          </a:p>
          <a:p>
            <a:r>
              <a:rPr lang="en-US" sz="2400" b="1" dirty="0">
                <a:solidFill>
                  <a:srgbClr val="758592"/>
                </a:solidFill>
              </a:rPr>
              <a:t>Introduction</a:t>
            </a:r>
            <a:r>
              <a:rPr lang="en-US" sz="2400" dirty="0"/>
              <a:t>: </a:t>
            </a:r>
            <a:r>
              <a:rPr lang="en-US" sz="2400" dirty="0" smtClean="0"/>
              <a:t>Project Management Overview</a:t>
            </a:r>
            <a:r>
              <a:rPr lang="en-US" sz="2400" dirty="0"/>
              <a:t/>
            </a:r>
            <a:br>
              <a:rPr lang="en-US" sz="2400" dirty="0"/>
            </a:br>
            <a:endParaRPr lang="en-US" sz="2400" dirty="0"/>
          </a:p>
          <a:p>
            <a:r>
              <a:rPr lang="en-US" sz="2400" b="1" dirty="0" smtClean="0">
                <a:solidFill>
                  <a:srgbClr val="758592"/>
                </a:solidFill>
              </a:rPr>
              <a:t>EPMA</a:t>
            </a:r>
            <a:r>
              <a:rPr lang="en-US" sz="2400" dirty="0" smtClean="0"/>
              <a:t>: Team-Based </a:t>
            </a:r>
            <a:r>
              <a:rPr lang="en-US" sz="2400" dirty="0"/>
              <a:t>Project Work </a:t>
            </a:r>
            <a:r>
              <a:rPr lang="en-US" sz="2400" dirty="0" smtClean="0"/>
              <a:t>in Action</a:t>
            </a:r>
            <a:r>
              <a:rPr lang="en-US" sz="2400" dirty="0"/>
              <a:t/>
            </a:r>
            <a:br>
              <a:rPr lang="en-US" sz="2400" dirty="0"/>
            </a:br>
            <a:endParaRPr lang="en-US" sz="2400" dirty="0"/>
          </a:p>
          <a:p>
            <a:r>
              <a:rPr lang="en-US" sz="2400" b="1" dirty="0" smtClean="0">
                <a:solidFill>
                  <a:srgbClr val="758592"/>
                </a:solidFill>
              </a:rPr>
              <a:t>PM Software</a:t>
            </a:r>
            <a:r>
              <a:rPr lang="en-US" sz="2400" dirty="0" smtClean="0"/>
              <a:t>: Choices &amp; Applications</a:t>
            </a:r>
            <a:r>
              <a:rPr lang="en-US" sz="2400" dirty="0"/>
              <a:t/>
            </a:r>
            <a:br>
              <a:rPr lang="en-US" sz="2400" dirty="0"/>
            </a:br>
            <a:endParaRPr lang="en-US" sz="2400" dirty="0"/>
          </a:p>
          <a:p>
            <a:r>
              <a:rPr lang="en-US" sz="2400" b="1" dirty="0" smtClean="0">
                <a:solidFill>
                  <a:srgbClr val="758592"/>
                </a:solidFill>
              </a:rPr>
              <a:t>Workshop Breakout</a:t>
            </a:r>
            <a:r>
              <a:rPr lang="en-US" sz="2400" dirty="0" smtClean="0"/>
              <a:t>: Backyard Garden Project</a:t>
            </a:r>
            <a:r>
              <a:rPr lang="en-US" sz="2400" dirty="0"/>
              <a:t/>
            </a:r>
            <a:br>
              <a:rPr lang="en-US" sz="2400" dirty="0"/>
            </a:br>
            <a:endParaRPr lang="en-US" sz="2400" dirty="0"/>
          </a:p>
          <a:p>
            <a:r>
              <a:rPr lang="en-US" sz="2400" b="1" dirty="0" smtClean="0">
                <a:solidFill>
                  <a:srgbClr val="758592"/>
                </a:solidFill>
              </a:rPr>
              <a:t>Group Discussion</a:t>
            </a:r>
            <a:r>
              <a:rPr lang="en-US" sz="2400" dirty="0" smtClean="0"/>
              <a:t>: </a:t>
            </a:r>
            <a:r>
              <a:rPr lang="en-US" sz="2400" dirty="0"/>
              <a:t>Challenges &amp; </a:t>
            </a:r>
            <a:r>
              <a:rPr lang="en-US" sz="2400" dirty="0" smtClean="0"/>
              <a:t>Benefits</a:t>
            </a:r>
            <a:br>
              <a:rPr lang="en-US" sz="2400" dirty="0" smtClean="0"/>
            </a:br>
            <a:endParaRPr lang="en-US" sz="2400" dirty="0"/>
          </a:p>
          <a:p>
            <a:r>
              <a:rPr lang="en-US" sz="2400" b="1" dirty="0" smtClean="0">
                <a:solidFill>
                  <a:srgbClr val="758592"/>
                </a:solidFill>
              </a:rPr>
              <a:t>Closing Thoughts</a:t>
            </a:r>
            <a:r>
              <a:rPr lang="en-US" sz="2400" dirty="0" smtClean="0"/>
              <a:t>: SCRUM &amp; Virtual Classes</a:t>
            </a:r>
          </a:p>
          <a:p>
            <a:pPr marL="0" indent="0">
              <a:buNone/>
            </a:pPr>
            <a:endParaRPr lang="en-US" sz="2400" dirty="0"/>
          </a:p>
          <a:p>
            <a:r>
              <a:rPr lang="en-US" sz="2400" b="1" dirty="0">
                <a:solidFill>
                  <a:srgbClr val="758592"/>
                </a:solidFill>
              </a:rPr>
              <a:t>Q &amp; A</a:t>
            </a:r>
            <a:r>
              <a:rPr lang="en-US" sz="2400" dirty="0"/>
              <a:t>: Please feel free to speak with us after the workshop if you have additional questions, thoughts, or comments</a:t>
            </a:r>
          </a:p>
          <a:p>
            <a:endParaRPr lang="en-US" sz="2400" dirty="0"/>
          </a:p>
          <a:p>
            <a:pPr marL="0" indent="0">
              <a:buNone/>
            </a:pPr>
            <a:endParaRPr lang="en-US" sz="2400" dirty="0"/>
          </a:p>
        </p:txBody>
      </p:sp>
    </p:spTree>
    <p:extLst>
      <p:ext uri="{BB962C8B-B14F-4D97-AF65-F5344CB8AC3E}">
        <p14:creationId xmlns:p14="http://schemas.microsoft.com/office/powerpoint/2010/main" val="10928918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B8FAA-76D4-43CA-807F-2E69F5438E96}"/>
              </a:ext>
            </a:extLst>
          </p:cNvPr>
          <p:cNvSpPr>
            <a:spLocks noGrp="1"/>
          </p:cNvSpPr>
          <p:nvPr>
            <p:ph type="title"/>
          </p:nvPr>
        </p:nvSpPr>
        <p:spPr>
          <a:xfrm>
            <a:off x="0" y="1"/>
            <a:ext cx="12192000" cy="1202574"/>
          </a:xfrm>
          <a:solidFill>
            <a:srgbClr val="003560"/>
          </a:solidFill>
        </p:spPr>
        <p:txBody>
          <a:bodyPr>
            <a:normAutofit fontScale="90000"/>
          </a:bodyPr>
          <a:lstStyle/>
          <a:p>
            <a:r>
              <a:rPr lang="en-US" dirty="0"/>
              <a:t>	</a:t>
            </a:r>
            <a:r>
              <a:rPr lang="en-US" b="1" dirty="0" smtClean="0">
                <a:solidFill>
                  <a:schemeClr val="bg1"/>
                </a:solidFill>
                <a:latin typeface="Arial" panose="020B0604020202020204" pitchFamily="34" charset="0"/>
                <a:cs typeface="Arial" panose="020B0604020202020204" pitchFamily="34" charset="0"/>
              </a:rPr>
              <a:t>Virtual Teaching with PM Frameworks:</a:t>
            </a:r>
            <a:r>
              <a:rPr lang="en-US" b="1" dirty="0">
                <a:solidFill>
                  <a:schemeClr val="bg1"/>
                </a:solidFill>
                <a:latin typeface="Arial" panose="020B0604020202020204" pitchFamily="34" charset="0"/>
                <a:cs typeface="Arial" panose="020B0604020202020204" pitchFamily="34" charset="0"/>
              </a:rPr>
              <a:t/>
            </a:r>
            <a:br>
              <a:rPr lang="en-US" b="1" dirty="0">
                <a:solidFill>
                  <a:schemeClr val="bg1"/>
                </a:solidFill>
                <a:latin typeface="Arial" panose="020B0604020202020204" pitchFamily="34" charset="0"/>
                <a:cs typeface="Arial" panose="020B0604020202020204" pitchFamily="34" charset="0"/>
              </a:rPr>
            </a:br>
            <a:r>
              <a:rPr lang="en-US" b="1" dirty="0">
                <a:solidFill>
                  <a:schemeClr val="bg1"/>
                </a:solidFill>
                <a:latin typeface="Arial" panose="020B0604020202020204" pitchFamily="34" charset="0"/>
                <a:cs typeface="Arial" panose="020B0604020202020204" pitchFamily="34" charset="0"/>
              </a:rPr>
              <a:t>	Challenges, Benefits, and Innovation </a:t>
            </a:r>
          </a:p>
        </p:txBody>
      </p:sp>
      <p:sp>
        <p:nvSpPr>
          <p:cNvPr id="3" name="Content Placeholder 2"/>
          <p:cNvSpPr>
            <a:spLocks noGrp="1"/>
          </p:cNvSpPr>
          <p:nvPr>
            <p:ph idx="1"/>
          </p:nvPr>
        </p:nvSpPr>
        <p:spPr>
          <a:xfrm>
            <a:off x="838200" y="1324495"/>
            <a:ext cx="10515600" cy="5425440"/>
          </a:xfrm>
        </p:spPr>
        <p:txBody>
          <a:bodyPr>
            <a:normAutofit/>
          </a:bodyPr>
          <a:lstStyle/>
          <a:p>
            <a:r>
              <a:rPr lang="en-US" dirty="0"/>
              <a:t>Resistance to </a:t>
            </a:r>
            <a:r>
              <a:rPr lang="en-US" dirty="0" smtClean="0"/>
              <a:t>technology: </a:t>
            </a:r>
            <a:r>
              <a:rPr lang="en-US" sz="2200" dirty="0" smtClean="0"/>
              <a:t>Establish </a:t>
            </a:r>
            <a:r>
              <a:rPr lang="en-US" sz="2200" dirty="0"/>
              <a:t>the framework and expectations from day one</a:t>
            </a:r>
          </a:p>
          <a:p>
            <a:r>
              <a:rPr lang="en-US" dirty="0" smtClean="0"/>
              <a:t>Expectations: </a:t>
            </a:r>
            <a:r>
              <a:rPr lang="en-US" sz="2200" dirty="0" smtClean="0"/>
              <a:t>SMART </a:t>
            </a:r>
            <a:r>
              <a:rPr lang="en-US" sz="2200" dirty="0"/>
              <a:t>Goals – Specific, Measurable, Attainable, Relevant, Time-Bound</a:t>
            </a:r>
          </a:p>
          <a:p>
            <a:r>
              <a:rPr lang="en-US" dirty="0" smtClean="0"/>
              <a:t>Daily/Weekly </a:t>
            </a:r>
            <a:r>
              <a:rPr lang="en-US" dirty="0"/>
              <a:t>SCRUM </a:t>
            </a:r>
            <a:r>
              <a:rPr lang="en-US" dirty="0" smtClean="0"/>
              <a:t>process: </a:t>
            </a:r>
            <a:r>
              <a:rPr lang="en-US" sz="2200" dirty="0" smtClean="0"/>
              <a:t>Mimic </a:t>
            </a:r>
            <a:r>
              <a:rPr lang="en-US" sz="2200" dirty="0"/>
              <a:t>a workplace environment and enhance student knowledge, skill, ability, and other competencies </a:t>
            </a:r>
            <a:endParaRPr lang="en-US" sz="2200" dirty="0" smtClean="0"/>
          </a:p>
          <a:p>
            <a:r>
              <a:rPr lang="en-US" dirty="0" smtClean="0"/>
              <a:t>Cross-functional </a:t>
            </a:r>
            <a:r>
              <a:rPr lang="en-US" dirty="0"/>
              <a:t>t</a:t>
            </a:r>
            <a:r>
              <a:rPr lang="en-US" dirty="0" smtClean="0"/>
              <a:t>eam </a:t>
            </a:r>
            <a:r>
              <a:rPr lang="en-US" dirty="0"/>
              <a:t>w</a:t>
            </a:r>
            <a:r>
              <a:rPr lang="en-US" dirty="0" smtClean="0"/>
              <a:t>ork and interdisciplinary </a:t>
            </a:r>
            <a:r>
              <a:rPr lang="en-US" dirty="0"/>
              <a:t>l</a:t>
            </a:r>
            <a:r>
              <a:rPr lang="en-US" dirty="0" smtClean="0"/>
              <a:t>earning</a:t>
            </a:r>
          </a:p>
          <a:p>
            <a:r>
              <a:rPr lang="en-US" dirty="0" smtClean="0"/>
              <a:t>Effective communication, both written and oral</a:t>
            </a:r>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2316491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B8FAA-76D4-43CA-807F-2E69F5438E96}"/>
              </a:ext>
            </a:extLst>
          </p:cNvPr>
          <p:cNvSpPr>
            <a:spLocks noGrp="1"/>
          </p:cNvSpPr>
          <p:nvPr>
            <p:ph type="title"/>
          </p:nvPr>
        </p:nvSpPr>
        <p:spPr>
          <a:xfrm>
            <a:off x="0" y="1"/>
            <a:ext cx="12192000" cy="914399"/>
          </a:xfrm>
          <a:solidFill>
            <a:srgbClr val="003560"/>
          </a:solidFill>
        </p:spPr>
        <p:txBody>
          <a:bodyPr/>
          <a:lstStyle/>
          <a:p>
            <a:r>
              <a:rPr lang="en-US" dirty="0"/>
              <a:t>	</a:t>
            </a:r>
            <a:r>
              <a:rPr lang="en-US" b="1" dirty="0">
                <a:solidFill>
                  <a:schemeClr val="bg1"/>
                </a:solidFill>
                <a:latin typeface="Arial" panose="020B0604020202020204" pitchFamily="34" charset="0"/>
                <a:cs typeface="Arial" panose="020B0604020202020204" pitchFamily="34" charset="0"/>
              </a:rPr>
              <a:t>Acknowledgments &amp; Thanks</a:t>
            </a:r>
          </a:p>
        </p:txBody>
      </p:sp>
      <p:sp>
        <p:nvSpPr>
          <p:cNvPr id="3" name="Content Placeholder 2">
            <a:extLst>
              <a:ext uri="{FF2B5EF4-FFF2-40B4-BE49-F238E27FC236}">
                <a16:creationId xmlns:a16="http://schemas.microsoft.com/office/drawing/2014/main" id="{4CBD96B3-859B-4FDB-BD44-6C3063DA7293}"/>
              </a:ext>
            </a:extLst>
          </p:cNvPr>
          <p:cNvSpPr>
            <a:spLocks noGrp="1"/>
          </p:cNvSpPr>
          <p:nvPr>
            <p:ph idx="1"/>
          </p:nvPr>
        </p:nvSpPr>
        <p:spPr>
          <a:xfrm>
            <a:off x="72044" y="927845"/>
            <a:ext cx="12036829" cy="5855340"/>
          </a:xfrm>
        </p:spPr>
        <p:txBody>
          <a:bodyPr>
            <a:normAutofit/>
          </a:bodyPr>
          <a:lstStyle/>
          <a:p>
            <a:pPr marL="0" indent="0">
              <a:buNone/>
            </a:pPr>
            <a:endParaRPr lang="en-US" sz="2000" dirty="0"/>
          </a:p>
          <a:p>
            <a:pPr marL="0" indent="0">
              <a:buNone/>
            </a:pPr>
            <a:r>
              <a:rPr lang="en-US" sz="2000" dirty="0"/>
              <a:t>The National Science </a:t>
            </a:r>
            <a:r>
              <a:rPr lang="en-US" sz="2000" dirty="0" smtClean="0"/>
              <a:t>Foundation: TUES Award Number 1712028</a:t>
            </a:r>
            <a:endParaRPr lang="en-US" sz="2000" dirty="0"/>
          </a:p>
          <a:p>
            <a:pPr marL="0" indent="0">
              <a:buNone/>
            </a:pPr>
            <a:endParaRPr lang="en-US" sz="2000" dirty="0"/>
          </a:p>
          <a:p>
            <a:pPr marL="0" indent="0">
              <a:buNone/>
            </a:pPr>
            <a:r>
              <a:rPr lang="en-US" sz="2000" u="sng" dirty="0"/>
              <a:t>Collaborators</a:t>
            </a:r>
            <a:r>
              <a:rPr lang="en-US" sz="2000" dirty="0"/>
              <a:t>:</a:t>
            </a:r>
          </a:p>
          <a:p>
            <a:pPr marL="0" indent="0">
              <a:buNone/>
            </a:pPr>
            <a:r>
              <a:rPr lang="en-US" sz="2000" dirty="0"/>
              <a:t>Year 1: The New Wilmington Borough</a:t>
            </a:r>
          </a:p>
          <a:p>
            <a:pPr marL="0" indent="0">
              <a:buNone/>
            </a:pPr>
            <a:r>
              <a:rPr lang="en-US" sz="2000" dirty="0"/>
              <a:t>Year 2: The Slippery Rock Watershed Coalition</a:t>
            </a:r>
          </a:p>
          <a:p>
            <a:pPr marL="0" indent="0">
              <a:buNone/>
            </a:pPr>
            <a:r>
              <a:rPr lang="en-US" sz="2000" dirty="0"/>
              <a:t>Year 3: </a:t>
            </a:r>
            <a:r>
              <a:rPr lang="en-US" sz="2000" dirty="0" smtClean="0"/>
              <a:t>DON Services, Inc.</a:t>
            </a:r>
            <a:endParaRPr lang="en-US" sz="2000" dirty="0"/>
          </a:p>
          <a:p>
            <a:pPr marL="0" indent="0">
              <a:buNone/>
            </a:pPr>
            <a:endParaRPr lang="en-US" sz="2000" dirty="0"/>
          </a:p>
          <a:p>
            <a:pPr marL="0" indent="0">
              <a:buNone/>
            </a:pPr>
            <a:r>
              <a:rPr lang="en-US" sz="2000" u="sng" dirty="0"/>
              <a:t>External Evaluators</a:t>
            </a:r>
            <a:r>
              <a:rPr lang="en-US" sz="2000" dirty="0"/>
              <a:t>:		</a:t>
            </a:r>
            <a:r>
              <a:rPr lang="en-US" sz="2000" u="sng" dirty="0"/>
              <a:t>Student Cohorts</a:t>
            </a:r>
            <a:r>
              <a:rPr lang="en-US" sz="2000" dirty="0"/>
              <a:t>:				</a:t>
            </a:r>
            <a:r>
              <a:rPr lang="en-US" sz="2000" u="sng" dirty="0"/>
              <a:t>Special Thanks</a:t>
            </a:r>
            <a:r>
              <a:rPr lang="en-US" sz="2000" dirty="0"/>
              <a:t>:</a:t>
            </a:r>
          </a:p>
          <a:p>
            <a:pPr marL="0" indent="0">
              <a:buNone/>
            </a:pPr>
            <a:r>
              <a:rPr lang="en-US" sz="2000" dirty="0" smtClean="0"/>
              <a:t>Mr. Michael Gross		22 WC Students in Year 1			All of you here today!</a:t>
            </a:r>
          </a:p>
          <a:p>
            <a:pPr marL="0" indent="0">
              <a:buNone/>
            </a:pPr>
            <a:r>
              <a:rPr lang="en-US" sz="2000" dirty="0" smtClean="0"/>
              <a:t>Mr</a:t>
            </a:r>
            <a:r>
              <a:rPr lang="en-US" sz="2000" dirty="0"/>
              <a:t>. Jeremy Lynch			21 WC Students in Year 2			</a:t>
            </a:r>
            <a:endParaRPr lang="en-US" sz="2000" dirty="0" smtClean="0"/>
          </a:p>
          <a:p>
            <a:pPr marL="0" indent="0">
              <a:buNone/>
            </a:pPr>
            <a:r>
              <a:rPr lang="en-US" sz="2000" dirty="0" smtClean="0"/>
              <a:t>Mrs. Ann </a:t>
            </a:r>
            <a:r>
              <a:rPr lang="en-US" sz="2000" dirty="0" err="1" smtClean="0"/>
              <a:t>Puskaric</a:t>
            </a:r>
            <a:r>
              <a:rPr lang="en-US" sz="2000" dirty="0" smtClean="0"/>
              <a:t>		20 WC Students in Year 3</a:t>
            </a:r>
          </a:p>
          <a:p>
            <a:pPr marL="0" indent="0">
              <a:buNone/>
            </a:pPr>
            <a:r>
              <a:rPr lang="en-US" sz="2000" dirty="0" smtClean="0"/>
              <a:t>Mr</a:t>
            </a:r>
            <a:r>
              <a:rPr lang="en-US" sz="2000" dirty="0"/>
              <a:t>. Randy Cain</a:t>
            </a:r>
          </a:p>
          <a:p>
            <a:pPr marL="0" indent="0">
              <a:buNone/>
            </a:pPr>
            <a:r>
              <a:rPr lang="en-US" sz="2000" dirty="0"/>
              <a:t>Mrs. Sandra Webster</a:t>
            </a:r>
          </a:p>
          <a:p>
            <a:pPr marL="0" indent="0">
              <a:buNone/>
            </a:pPr>
            <a:endParaRPr lang="en-US" sz="3200" dirty="0"/>
          </a:p>
          <a:p>
            <a:pPr marL="0" indent="0">
              <a:buNone/>
            </a:pPr>
            <a:endParaRPr lang="en-US" sz="3200" dirty="0"/>
          </a:p>
        </p:txBody>
      </p:sp>
    </p:spTree>
    <p:extLst>
      <p:ext uri="{BB962C8B-B14F-4D97-AF65-F5344CB8AC3E}">
        <p14:creationId xmlns:p14="http://schemas.microsoft.com/office/powerpoint/2010/main" val="18961138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B8FAA-76D4-43CA-807F-2E69F5438E96}"/>
              </a:ext>
            </a:extLst>
          </p:cNvPr>
          <p:cNvSpPr>
            <a:spLocks noGrp="1"/>
          </p:cNvSpPr>
          <p:nvPr>
            <p:ph type="title"/>
          </p:nvPr>
        </p:nvSpPr>
        <p:spPr>
          <a:xfrm>
            <a:off x="0" y="1"/>
            <a:ext cx="12192000" cy="914399"/>
          </a:xfrm>
          <a:solidFill>
            <a:srgbClr val="003560"/>
          </a:solidFill>
        </p:spPr>
        <p:txBody>
          <a:bodyPr/>
          <a:lstStyle/>
          <a:p>
            <a:r>
              <a:rPr lang="en-US" dirty="0"/>
              <a:t>	</a:t>
            </a:r>
            <a:r>
              <a:rPr lang="en-US" b="1" dirty="0">
                <a:solidFill>
                  <a:schemeClr val="bg1"/>
                </a:solidFill>
                <a:latin typeface="Arial" panose="020B0604020202020204" pitchFamily="34" charset="0"/>
                <a:cs typeface="Arial" panose="020B0604020202020204" pitchFamily="34" charset="0"/>
              </a:rPr>
              <a:t>Q&amp;A</a:t>
            </a:r>
          </a:p>
        </p:txBody>
      </p:sp>
      <p:graphicFrame>
        <p:nvGraphicFramePr>
          <p:cNvPr id="5" name="Object 4"/>
          <p:cNvGraphicFramePr>
            <a:graphicFrameLocks noChangeAspect="1"/>
          </p:cNvGraphicFramePr>
          <p:nvPr>
            <p:extLst>
              <p:ext uri="{D42A27DB-BD31-4B8C-83A1-F6EECF244321}">
                <p14:modId xmlns:p14="http://schemas.microsoft.com/office/powerpoint/2010/main" val="2819503341"/>
              </p:ext>
            </p:extLst>
          </p:nvPr>
        </p:nvGraphicFramePr>
        <p:xfrm>
          <a:off x="3125787" y="1382626"/>
          <a:ext cx="5940425" cy="5376863"/>
        </p:xfrm>
        <a:graphic>
          <a:graphicData uri="http://schemas.openxmlformats.org/presentationml/2006/ole">
            <mc:AlternateContent xmlns:mc="http://schemas.openxmlformats.org/markup-compatibility/2006">
              <mc:Choice xmlns:v="urn:schemas-microsoft-com:vml" Requires="v">
                <p:oleObj spid="_x0000_s1163" name="Document" r:id="rId3" imgW="5940848" imgH="5376738" progId="Word.Document.12">
                  <p:embed/>
                </p:oleObj>
              </mc:Choice>
              <mc:Fallback>
                <p:oleObj name="Document" r:id="rId3" imgW="5940848" imgH="5376738" progId="Word.Document.12">
                  <p:embed/>
                  <p:pic>
                    <p:nvPicPr>
                      <p:cNvPr id="0" name=""/>
                      <p:cNvPicPr/>
                      <p:nvPr/>
                    </p:nvPicPr>
                    <p:blipFill>
                      <a:blip r:embed="rId4"/>
                      <a:stretch>
                        <a:fillRect/>
                      </a:stretch>
                    </p:blipFill>
                    <p:spPr>
                      <a:xfrm>
                        <a:off x="3125787" y="1382626"/>
                        <a:ext cx="5940425" cy="5376863"/>
                      </a:xfrm>
                      <a:prstGeom prst="rect">
                        <a:avLst/>
                      </a:prstGeom>
                    </p:spPr>
                  </p:pic>
                </p:oleObj>
              </mc:Fallback>
            </mc:AlternateContent>
          </a:graphicData>
        </a:graphic>
      </p:graphicFrame>
    </p:spTree>
    <p:extLst>
      <p:ext uri="{BB962C8B-B14F-4D97-AF65-F5344CB8AC3E}">
        <p14:creationId xmlns:p14="http://schemas.microsoft.com/office/powerpoint/2010/main" val="11092676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B8FAA-76D4-43CA-807F-2E69F5438E96}"/>
              </a:ext>
            </a:extLst>
          </p:cNvPr>
          <p:cNvSpPr>
            <a:spLocks noGrp="1"/>
          </p:cNvSpPr>
          <p:nvPr>
            <p:ph type="title"/>
          </p:nvPr>
        </p:nvSpPr>
        <p:spPr>
          <a:xfrm>
            <a:off x="0" y="1"/>
            <a:ext cx="12192000" cy="914399"/>
          </a:xfrm>
          <a:solidFill>
            <a:srgbClr val="003560"/>
          </a:solidFill>
        </p:spPr>
        <p:txBody>
          <a:bodyPr/>
          <a:lstStyle/>
          <a:p>
            <a:r>
              <a:rPr lang="en-US" dirty="0"/>
              <a:t>	</a:t>
            </a:r>
            <a:r>
              <a:rPr lang="en-US" b="1" dirty="0" smtClean="0">
                <a:solidFill>
                  <a:schemeClr val="bg1"/>
                </a:solidFill>
                <a:latin typeface="Arial" panose="020B0604020202020204" pitchFamily="34" charset="0"/>
                <a:cs typeface="Arial" panose="020B0604020202020204" pitchFamily="34" charset="0"/>
              </a:rPr>
              <a:t>Project Management Overview</a:t>
            </a:r>
            <a:endParaRPr lang="en-US" b="1" dirty="0">
              <a:solidFill>
                <a:schemeClr val="bg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CBD96B3-859B-4FDB-BD44-6C3063DA7293}"/>
              </a:ext>
            </a:extLst>
          </p:cNvPr>
          <p:cNvSpPr>
            <a:spLocks noGrp="1"/>
          </p:cNvSpPr>
          <p:nvPr>
            <p:ph idx="1"/>
          </p:nvPr>
        </p:nvSpPr>
        <p:spPr>
          <a:xfrm>
            <a:off x="72044" y="927845"/>
            <a:ext cx="12036829" cy="5855340"/>
          </a:xfrm>
        </p:spPr>
        <p:txBody>
          <a:bodyPr>
            <a:normAutofit/>
          </a:bodyPr>
          <a:lstStyle/>
          <a:p>
            <a:endParaRPr lang="en-US" sz="2400" b="1" dirty="0">
              <a:solidFill>
                <a:srgbClr val="758592"/>
              </a:solidFill>
            </a:endParaRPr>
          </a:p>
          <a:p>
            <a:endParaRPr lang="en-US" sz="2400" dirty="0"/>
          </a:p>
          <a:p>
            <a:pPr marL="0" indent="0">
              <a:buNone/>
            </a:pPr>
            <a:endParaRPr lang="en-US" sz="2400" dirty="0"/>
          </a:p>
        </p:txBody>
      </p:sp>
      <p:sp>
        <p:nvSpPr>
          <p:cNvPr id="4" name="Rectangle 3"/>
          <p:cNvSpPr/>
          <p:nvPr/>
        </p:nvSpPr>
        <p:spPr>
          <a:xfrm>
            <a:off x="72043" y="972372"/>
            <a:ext cx="12036829" cy="1754326"/>
          </a:xfrm>
          <a:prstGeom prst="rect">
            <a:avLst/>
          </a:prstGeom>
        </p:spPr>
        <p:txBody>
          <a:bodyPr wrap="square">
            <a:spAutoFit/>
          </a:bodyPr>
          <a:lstStyle/>
          <a:p>
            <a:r>
              <a:rPr lang="en-US" dirty="0"/>
              <a:t>Project management is the application of processes, methods, skills, knowledge and experience to achieve specific project objectives according to the project acceptance criteria within agreed parameters. Project management has final deliverables that are constrained to a finite timescale and budget</a:t>
            </a:r>
            <a:r>
              <a:rPr lang="en-US" dirty="0" smtClean="0"/>
              <a:t>. </a:t>
            </a:r>
            <a:endParaRPr lang="en-US" dirty="0"/>
          </a:p>
          <a:p>
            <a:endParaRPr lang="en-US" dirty="0" smtClean="0"/>
          </a:p>
          <a:p>
            <a:r>
              <a:rPr lang="en-US" dirty="0" smtClean="0"/>
              <a:t>(</a:t>
            </a:r>
            <a:r>
              <a:rPr lang="en-US" dirty="0"/>
              <a:t>2008). </a:t>
            </a:r>
            <a:r>
              <a:rPr lang="en-US" i="1" dirty="0"/>
              <a:t>A guide to the project management body of knowledge (PMBOK® Guide).</a:t>
            </a:r>
            <a:r>
              <a:rPr lang="en-US" dirty="0"/>
              <a:t> 4th ed. Newtown Square, Pa.: Project Management Institute, Inc.</a:t>
            </a:r>
          </a:p>
        </p:txBody>
      </p:sp>
      <p:pic>
        <p:nvPicPr>
          <p:cNvPr id="9" name="Picture 8"/>
          <p:cNvPicPr>
            <a:picLocks noChangeAspect="1"/>
          </p:cNvPicPr>
          <p:nvPr/>
        </p:nvPicPr>
        <p:blipFill>
          <a:blip r:embed="rId2"/>
          <a:stretch>
            <a:fillRect/>
          </a:stretch>
        </p:blipFill>
        <p:spPr>
          <a:xfrm>
            <a:off x="1762297" y="2945442"/>
            <a:ext cx="3204644" cy="3618999"/>
          </a:xfrm>
          <a:prstGeom prst="rect">
            <a:avLst/>
          </a:prstGeom>
        </p:spPr>
      </p:pic>
      <p:pic>
        <p:nvPicPr>
          <p:cNvPr id="10" name="Picture 9"/>
          <p:cNvPicPr>
            <a:picLocks noChangeAspect="1"/>
          </p:cNvPicPr>
          <p:nvPr/>
        </p:nvPicPr>
        <p:blipFill>
          <a:blip r:embed="rId3"/>
          <a:stretch>
            <a:fillRect/>
          </a:stretch>
        </p:blipFill>
        <p:spPr>
          <a:xfrm>
            <a:off x="5647849" y="2784670"/>
            <a:ext cx="5780116" cy="38534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84092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B8FAA-76D4-43CA-807F-2E69F5438E96}"/>
              </a:ext>
            </a:extLst>
          </p:cNvPr>
          <p:cNvSpPr>
            <a:spLocks noGrp="1"/>
          </p:cNvSpPr>
          <p:nvPr>
            <p:ph type="title"/>
          </p:nvPr>
        </p:nvSpPr>
        <p:spPr>
          <a:xfrm>
            <a:off x="0" y="1"/>
            <a:ext cx="12192000" cy="914399"/>
          </a:xfrm>
          <a:solidFill>
            <a:srgbClr val="003560"/>
          </a:solidFill>
        </p:spPr>
        <p:txBody>
          <a:bodyPr/>
          <a:lstStyle/>
          <a:p>
            <a:r>
              <a:rPr lang="en-US" dirty="0"/>
              <a:t>	</a:t>
            </a:r>
            <a:r>
              <a:rPr lang="en-US" b="1" dirty="0" smtClean="0">
                <a:solidFill>
                  <a:schemeClr val="bg1"/>
                </a:solidFill>
                <a:latin typeface="Arial" panose="020B0604020202020204" pitchFamily="34" charset="0"/>
                <a:cs typeface="Arial" panose="020B0604020202020204" pitchFamily="34" charset="0"/>
              </a:rPr>
              <a:t>Project Management Overview</a:t>
            </a:r>
            <a:endParaRPr lang="en-US" b="1" dirty="0">
              <a:solidFill>
                <a:schemeClr val="bg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CBD96B3-859B-4FDB-BD44-6C3063DA7293}"/>
              </a:ext>
            </a:extLst>
          </p:cNvPr>
          <p:cNvSpPr>
            <a:spLocks noGrp="1"/>
          </p:cNvSpPr>
          <p:nvPr>
            <p:ph idx="1"/>
          </p:nvPr>
        </p:nvSpPr>
        <p:spPr>
          <a:xfrm>
            <a:off x="72044" y="927845"/>
            <a:ext cx="12036829" cy="5855340"/>
          </a:xfrm>
        </p:spPr>
        <p:txBody>
          <a:bodyPr>
            <a:normAutofit/>
          </a:bodyPr>
          <a:lstStyle/>
          <a:p>
            <a:endParaRPr lang="en-US" sz="2400" b="1" dirty="0">
              <a:solidFill>
                <a:srgbClr val="758592"/>
              </a:solidFill>
            </a:endParaRPr>
          </a:p>
          <a:p>
            <a:endParaRPr lang="en-US" sz="2400" dirty="0"/>
          </a:p>
          <a:p>
            <a:pPr marL="0" indent="0">
              <a:buNone/>
            </a:pPr>
            <a:endParaRPr lang="en-US" sz="2400" dirty="0"/>
          </a:p>
        </p:txBody>
      </p:sp>
      <p:sp>
        <p:nvSpPr>
          <p:cNvPr id="4" name="Rectangle 3"/>
          <p:cNvSpPr/>
          <p:nvPr/>
        </p:nvSpPr>
        <p:spPr>
          <a:xfrm>
            <a:off x="72043" y="972372"/>
            <a:ext cx="12036829" cy="369332"/>
          </a:xfrm>
          <a:prstGeom prst="rect">
            <a:avLst/>
          </a:prstGeom>
        </p:spPr>
        <p:txBody>
          <a:bodyPr wrap="square">
            <a:spAutoFit/>
          </a:bodyPr>
          <a:lstStyle/>
          <a:p>
            <a:endParaRPr lang="en-US" dirty="0"/>
          </a:p>
        </p:txBody>
      </p:sp>
      <p:pic>
        <p:nvPicPr>
          <p:cNvPr id="6" name="Picture 5"/>
          <p:cNvPicPr>
            <a:picLocks noChangeAspect="1"/>
          </p:cNvPicPr>
          <p:nvPr/>
        </p:nvPicPr>
        <p:blipFill>
          <a:blip r:embed="rId2"/>
          <a:stretch>
            <a:fillRect/>
          </a:stretch>
        </p:blipFill>
        <p:spPr>
          <a:xfrm>
            <a:off x="72042" y="1174227"/>
            <a:ext cx="7143750" cy="5362575"/>
          </a:xfrm>
          <a:prstGeom prst="rect">
            <a:avLst/>
          </a:prstGeom>
        </p:spPr>
      </p:pic>
      <p:pic>
        <p:nvPicPr>
          <p:cNvPr id="7" name="Picture 6"/>
          <p:cNvPicPr>
            <a:picLocks noChangeAspect="1"/>
          </p:cNvPicPr>
          <p:nvPr/>
        </p:nvPicPr>
        <p:blipFill>
          <a:blip r:embed="rId3"/>
          <a:stretch>
            <a:fillRect/>
          </a:stretch>
        </p:blipFill>
        <p:spPr>
          <a:xfrm>
            <a:off x="7197709" y="1399676"/>
            <a:ext cx="4911163" cy="5181502"/>
          </a:xfrm>
          <a:prstGeom prst="rect">
            <a:avLst/>
          </a:prstGeom>
        </p:spPr>
      </p:pic>
    </p:spTree>
    <p:extLst>
      <p:ext uri="{BB962C8B-B14F-4D97-AF65-F5344CB8AC3E}">
        <p14:creationId xmlns:p14="http://schemas.microsoft.com/office/powerpoint/2010/main" val="94132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B8FAA-76D4-43CA-807F-2E69F5438E96}"/>
              </a:ext>
            </a:extLst>
          </p:cNvPr>
          <p:cNvSpPr>
            <a:spLocks noGrp="1"/>
          </p:cNvSpPr>
          <p:nvPr>
            <p:ph type="title"/>
          </p:nvPr>
        </p:nvSpPr>
        <p:spPr>
          <a:xfrm>
            <a:off x="0" y="1"/>
            <a:ext cx="12192000" cy="914399"/>
          </a:xfrm>
          <a:solidFill>
            <a:srgbClr val="003560"/>
          </a:solidFill>
        </p:spPr>
        <p:txBody>
          <a:bodyPr>
            <a:normAutofit/>
          </a:bodyPr>
          <a:lstStyle/>
          <a:p>
            <a:r>
              <a:rPr lang="en-US" sz="4000" dirty="0" smtClean="0"/>
              <a:t>	</a:t>
            </a:r>
            <a:r>
              <a:rPr lang="en-US" sz="4000" b="1" dirty="0" smtClean="0">
                <a:solidFill>
                  <a:schemeClr val="bg1"/>
                </a:solidFill>
                <a:latin typeface="Arial" panose="020B0604020202020204" pitchFamily="34" charset="0"/>
                <a:cs typeface="Arial" panose="020B0604020202020204" pitchFamily="34" charset="0"/>
              </a:rPr>
              <a:t>EPMA: Team-Based Project Work</a:t>
            </a:r>
            <a:endParaRPr lang="en-US" sz="4000" b="1"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289131" y="2347101"/>
            <a:ext cx="3511600" cy="3353091"/>
          </a:xfrm>
          <a:prstGeom prst="rect">
            <a:avLst/>
          </a:prstGeom>
        </p:spPr>
      </p:pic>
      <p:pic>
        <p:nvPicPr>
          <p:cNvPr id="5" name="Picture 4"/>
          <p:cNvPicPr>
            <a:picLocks noChangeAspect="1"/>
          </p:cNvPicPr>
          <p:nvPr/>
        </p:nvPicPr>
        <p:blipFill>
          <a:blip r:embed="rId3"/>
          <a:stretch>
            <a:fillRect/>
          </a:stretch>
        </p:blipFill>
        <p:spPr>
          <a:xfrm>
            <a:off x="4486828" y="1653064"/>
            <a:ext cx="3218343" cy="4293903"/>
          </a:xfrm>
          <a:prstGeom prst="rect">
            <a:avLst/>
          </a:prstGeom>
          <a:ln w="38100">
            <a:solidFill>
              <a:schemeClr val="tx1"/>
            </a:solidFill>
          </a:ln>
        </p:spPr>
      </p:pic>
      <p:pic>
        <p:nvPicPr>
          <p:cNvPr id="3" name="Picture 2"/>
          <p:cNvPicPr>
            <a:picLocks noChangeAspect="1"/>
          </p:cNvPicPr>
          <p:nvPr/>
        </p:nvPicPr>
        <p:blipFill>
          <a:blip r:embed="rId4"/>
          <a:stretch>
            <a:fillRect/>
          </a:stretch>
        </p:blipFill>
        <p:spPr>
          <a:xfrm>
            <a:off x="8210671" y="2352528"/>
            <a:ext cx="3803992" cy="2934825"/>
          </a:xfrm>
          <a:prstGeom prst="rect">
            <a:avLst/>
          </a:prstGeom>
          <a:ln w="38100">
            <a:solidFill>
              <a:schemeClr val="tx1"/>
            </a:solidFill>
          </a:ln>
        </p:spPr>
      </p:pic>
      <p:sp>
        <p:nvSpPr>
          <p:cNvPr id="6" name="TextBox 5"/>
          <p:cNvSpPr txBox="1"/>
          <p:nvPr/>
        </p:nvSpPr>
        <p:spPr>
          <a:xfrm>
            <a:off x="94236" y="1977769"/>
            <a:ext cx="3901389" cy="369332"/>
          </a:xfrm>
          <a:prstGeom prst="rect">
            <a:avLst/>
          </a:prstGeom>
          <a:noFill/>
        </p:spPr>
        <p:txBody>
          <a:bodyPr wrap="none" rtlCol="0">
            <a:spAutoFit/>
          </a:bodyPr>
          <a:lstStyle/>
          <a:p>
            <a:r>
              <a:rPr lang="en-US" dirty="0" smtClean="0"/>
              <a:t>Year 1: Feasibility Study on Solar Energy</a:t>
            </a:r>
            <a:endParaRPr lang="en-US" dirty="0"/>
          </a:p>
        </p:txBody>
      </p:sp>
      <p:sp>
        <p:nvSpPr>
          <p:cNvPr id="7" name="TextBox 6"/>
          <p:cNvSpPr txBox="1"/>
          <p:nvPr/>
        </p:nvSpPr>
        <p:spPr>
          <a:xfrm>
            <a:off x="3460288" y="1283732"/>
            <a:ext cx="5404428" cy="369332"/>
          </a:xfrm>
          <a:prstGeom prst="rect">
            <a:avLst/>
          </a:prstGeom>
          <a:noFill/>
        </p:spPr>
        <p:txBody>
          <a:bodyPr wrap="none" rtlCol="0">
            <a:spAutoFit/>
          </a:bodyPr>
          <a:lstStyle/>
          <a:p>
            <a:r>
              <a:rPr lang="en-US" dirty="0" smtClean="0"/>
              <a:t>Year 2: Feasibility Study on Mineral Recovery from AMD</a:t>
            </a:r>
            <a:endParaRPr lang="en-US" dirty="0"/>
          </a:p>
        </p:txBody>
      </p:sp>
      <p:sp>
        <p:nvSpPr>
          <p:cNvPr id="8" name="TextBox 7"/>
          <p:cNvSpPr txBox="1"/>
          <p:nvPr/>
        </p:nvSpPr>
        <p:spPr>
          <a:xfrm>
            <a:off x="8536818" y="1653064"/>
            <a:ext cx="3315203" cy="646331"/>
          </a:xfrm>
          <a:prstGeom prst="rect">
            <a:avLst/>
          </a:prstGeom>
          <a:noFill/>
        </p:spPr>
        <p:txBody>
          <a:bodyPr wrap="none" rtlCol="0">
            <a:spAutoFit/>
          </a:bodyPr>
          <a:lstStyle/>
          <a:p>
            <a:r>
              <a:rPr lang="en-US" dirty="0" smtClean="0"/>
              <a:t>Year 3: Informational Website on </a:t>
            </a:r>
          </a:p>
          <a:p>
            <a:r>
              <a:rPr lang="en-US" dirty="0" smtClean="0"/>
              <a:t>Industrial Hemp</a:t>
            </a:r>
            <a:endParaRPr lang="en-US" dirty="0"/>
          </a:p>
        </p:txBody>
      </p:sp>
      <p:sp>
        <p:nvSpPr>
          <p:cNvPr id="9" name="TextBox 8"/>
          <p:cNvSpPr txBox="1"/>
          <p:nvPr/>
        </p:nvSpPr>
        <p:spPr>
          <a:xfrm>
            <a:off x="739604" y="5755984"/>
            <a:ext cx="2610651" cy="646331"/>
          </a:xfrm>
          <a:prstGeom prst="rect">
            <a:avLst/>
          </a:prstGeom>
          <a:noFill/>
        </p:spPr>
        <p:txBody>
          <a:bodyPr wrap="none" rtlCol="0">
            <a:spAutoFit/>
          </a:bodyPr>
          <a:lstStyle/>
          <a:p>
            <a:r>
              <a:rPr lang="en-US" i="1" dirty="0" smtClean="0"/>
              <a:t>Community Partner:</a:t>
            </a:r>
          </a:p>
          <a:p>
            <a:r>
              <a:rPr lang="en-US" dirty="0" smtClean="0"/>
              <a:t>New Wilmington Borough</a:t>
            </a:r>
            <a:endParaRPr lang="en-US" dirty="0"/>
          </a:p>
        </p:txBody>
      </p:sp>
      <p:sp>
        <p:nvSpPr>
          <p:cNvPr id="10" name="TextBox 9"/>
          <p:cNvSpPr txBox="1"/>
          <p:nvPr/>
        </p:nvSpPr>
        <p:spPr>
          <a:xfrm>
            <a:off x="4088408" y="6079150"/>
            <a:ext cx="4148187" cy="646331"/>
          </a:xfrm>
          <a:prstGeom prst="rect">
            <a:avLst/>
          </a:prstGeom>
          <a:noFill/>
        </p:spPr>
        <p:txBody>
          <a:bodyPr wrap="none" rtlCol="0">
            <a:spAutoFit/>
          </a:bodyPr>
          <a:lstStyle/>
          <a:p>
            <a:r>
              <a:rPr lang="en-US" i="1" dirty="0" smtClean="0"/>
              <a:t>Community Partner:</a:t>
            </a:r>
          </a:p>
          <a:p>
            <a:r>
              <a:rPr lang="en-US" dirty="0" smtClean="0"/>
              <a:t>Slippery Rock Watershed Coalition (SRWC)</a:t>
            </a:r>
            <a:endParaRPr lang="en-US" dirty="0"/>
          </a:p>
        </p:txBody>
      </p:sp>
      <p:sp>
        <p:nvSpPr>
          <p:cNvPr id="11" name="TextBox 10"/>
          <p:cNvSpPr txBox="1"/>
          <p:nvPr/>
        </p:nvSpPr>
        <p:spPr>
          <a:xfrm>
            <a:off x="9067412" y="5475315"/>
            <a:ext cx="2090509" cy="646331"/>
          </a:xfrm>
          <a:prstGeom prst="rect">
            <a:avLst/>
          </a:prstGeom>
          <a:noFill/>
        </p:spPr>
        <p:txBody>
          <a:bodyPr wrap="none" rtlCol="0">
            <a:spAutoFit/>
          </a:bodyPr>
          <a:lstStyle/>
          <a:p>
            <a:r>
              <a:rPr lang="en-US" i="1" dirty="0" smtClean="0"/>
              <a:t>Community Partner:</a:t>
            </a:r>
          </a:p>
          <a:p>
            <a:r>
              <a:rPr lang="en-US" dirty="0" smtClean="0"/>
              <a:t>DON Services, Inc.</a:t>
            </a:r>
            <a:endParaRPr lang="en-US" dirty="0"/>
          </a:p>
        </p:txBody>
      </p:sp>
    </p:spTree>
    <p:extLst>
      <p:ext uri="{BB962C8B-B14F-4D97-AF65-F5344CB8AC3E}">
        <p14:creationId xmlns:p14="http://schemas.microsoft.com/office/powerpoint/2010/main" val="4165201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B8FAA-76D4-43CA-807F-2E69F5438E96}"/>
              </a:ext>
            </a:extLst>
          </p:cNvPr>
          <p:cNvSpPr>
            <a:spLocks noGrp="1"/>
          </p:cNvSpPr>
          <p:nvPr>
            <p:ph type="title"/>
          </p:nvPr>
        </p:nvSpPr>
        <p:spPr>
          <a:xfrm>
            <a:off x="0" y="1"/>
            <a:ext cx="12192000" cy="914399"/>
          </a:xfrm>
          <a:solidFill>
            <a:srgbClr val="003560"/>
          </a:solidFill>
        </p:spPr>
        <p:txBody>
          <a:bodyPr>
            <a:normAutofit/>
          </a:bodyPr>
          <a:lstStyle/>
          <a:p>
            <a:r>
              <a:rPr lang="en-US" sz="4000" dirty="0" smtClean="0"/>
              <a:t>	</a:t>
            </a:r>
            <a:r>
              <a:rPr lang="en-US" sz="4000" b="1" dirty="0" smtClean="0">
                <a:solidFill>
                  <a:schemeClr val="bg1"/>
                </a:solidFill>
                <a:latin typeface="Arial" panose="020B0604020202020204" pitchFamily="34" charset="0"/>
                <a:cs typeface="Arial" panose="020B0604020202020204" pitchFamily="34" charset="0"/>
              </a:rPr>
              <a:t>EPMA: Team-Based Project Work Challenges</a:t>
            </a:r>
            <a:endParaRPr lang="en-US" sz="4000" b="1" dirty="0">
              <a:solidFill>
                <a:schemeClr val="bg1"/>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2"/>
          <a:stretch>
            <a:fillRect/>
          </a:stretch>
        </p:blipFill>
        <p:spPr>
          <a:xfrm>
            <a:off x="99060" y="2612406"/>
            <a:ext cx="6667500" cy="3619500"/>
          </a:xfrm>
          <a:prstGeom prst="rect">
            <a:avLst/>
          </a:prstGeom>
        </p:spPr>
      </p:pic>
      <p:sp>
        <p:nvSpPr>
          <p:cNvPr id="13" name="TextBox 12"/>
          <p:cNvSpPr txBox="1"/>
          <p:nvPr/>
        </p:nvSpPr>
        <p:spPr>
          <a:xfrm>
            <a:off x="354676" y="1379913"/>
            <a:ext cx="5816144" cy="1200329"/>
          </a:xfrm>
          <a:prstGeom prst="rect">
            <a:avLst/>
          </a:prstGeom>
          <a:noFill/>
        </p:spPr>
        <p:txBody>
          <a:bodyPr wrap="none" rtlCol="0">
            <a:spAutoFit/>
          </a:bodyPr>
          <a:lstStyle/>
          <a:p>
            <a:r>
              <a:rPr lang="en-US" b="1" dirty="0" smtClean="0"/>
              <a:t>Building the Team &amp; Designating Roles</a:t>
            </a:r>
          </a:p>
          <a:p>
            <a:pPr marL="285750" indent="-285750">
              <a:buFont typeface="Arial" panose="020B0604020202020204" pitchFamily="34" charset="0"/>
              <a:buChar char="•"/>
            </a:pPr>
            <a:r>
              <a:rPr lang="en-US" dirty="0" smtClean="0"/>
              <a:t>KSACs</a:t>
            </a:r>
          </a:p>
          <a:p>
            <a:pPr marL="285750" indent="-285750">
              <a:buFont typeface="Arial" panose="020B0604020202020204" pitchFamily="34" charset="0"/>
              <a:buChar char="•"/>
            </a:pPr>
            <a:r>
              <a:rPr lang="en-US" dirty="0" smtClean="0"/>
              <a:t>Skills Development </a:t>
            </a:r>
            <a:r>
              <a:rPr lang="en-US" dirty="0"/>
              <a:t>D</a:t>
            </a:r>
            <a:r>
              <a:rPr lang="en-US" dirty="0" smtClean="0"/>
              <a:t>esires</a:t>
            </a:r>
          </a:p>
          <a:p>
            <a:pPr marL="285750" indent="-285750">
              <a:buFont typeface="Arial" panose="020B0604020202020204" pitchFamily="34" charset="0"/>
              <a:buChar char="•"/>
            </a:pPr>
            <a:r>
              <a:rPr lang="en-US" dirty="0" smtClean="0"/>
              <a:t>Work/Life Balances (RAM – Resource Assignment Matrix)</a:t>
            </a:r>
          </a:p>
        </p:txBody>
      </p:sp>
      <p:pic>
        <p:nvPicPr>
          <p:cNvPr id="14" name="Picture 13"/>
          <p:cNvPicPr>
            <a:picLocks noChangeAspect="1"/>
          </p:cNvPicPr>
          <p:nvPr/>
        </p:nvPicPr>
        <p:blipFill>
          <a:blip r:embed="rId3"/>
          <a:stretch>
            <a:fillRect/>
          </a:stretch>
        </p:blipFill>
        <p:spPr>
          <a:xfrm>
            <a:off x="6053263" y="1379913"/>
            <a:ext cx="6138737" cy="4884158"/>
          </a:xfrm>
          <a:prstGeom prst="rect">
            <a:avLst/>
          </a:prstGeom>
        </p:spPr>
      </p:pic>
    </p:spTree>
    <p:extLst>
      <p:ext uri="{BB962C8B-B14F-4D97-AF65-F5344CB8AC3E}">
        <p14:creationId xmlns:p14="http://schemas.microsoft.com/office/powerpoint/2010/main" val="3146463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B8FAA-76D4-43CA-807F-2E69F5438E96}"/>
              </a:ext>
            </a:extLst>
          </p:cNvPr>
          <p:cNvSpPr>
            <a:spLocks noGrp="1"/>
          </p:cNvSpPr>
          <p:nvPr>
            <p:ph type="title"/>
          </p:nvPr>
        </p:nvSpPr>
        <p:spPr>
          <a:xfrm>
            <a:off x="0" y="1"/>
            <a:ext cx="12192000" cy="914399"/>
          </a:xfrm>
          <a:solidFill>
            <a:srgbClr val="003560"/>
          </a:solidFill>
        </p:spPr>
        <p:txBody>
          <a:bodyPr>
            <a:normAutofit/>
          </a:bodyPr>
          <a:lstStyle/>
          <a:p>
            <a:r>
              <a:rPr lang="en-US" sz="4000" dirty="0" smtClean="0"/>
              <a:t>	</a:t>
            </a:r>
            <a:r>
              <a:rPr lang="en-US" sz="4000" b="1" dirty="0" smtClean="0">
                <a:solidFill>
                  <a:schemeClr val="bg1"/>
                </a:solidFill>
                <a:latin typeface="Arial" panose="020B0604020202020204" pitchFamily="34" charset="0"/>
                <a:cs typeface="Arial" panose="020B0604020202020204" pitchFamily="34" charset="0"/>
              </a:rPr>
              <a:t>Project Management Software Applications</a:t>
            </a:r>
            <a:endParaRPr lang="en-US" sz="4000" b="1" dirty="0">
              <a:solidFill>
                <a:schemeClr val="bg1"/>
              </a:solidFill>
              <a:latin typeface="Arial" panose="020B0604020202020204" pitchFamily="34" charset="0"/>
              <a:cs typeface="Arial" panose="020B0604020202020204" pitchFamily="34" charset="0"/>
            </a:endParaRPr>
          </a:p>
        </p:txBody>
      </p:sp>
      <p:pic>
        <p:nvPicPr>
          <p:cNvPr id="21" name="Content Placeholder 3"/>
          <p:cNvPicPr>
            <a:picLocks noGrp="1" noChangeAspect="1"/>
          </p:cNvPicPr>
          <p:nvPr>
            <p:ph idx="1"/>
          </p:nvPr>
        </p:nvPicPr>
        <p:blipFill>
          <a:blip r:embed="rId2"/>
          <a:stretch>
            <a:fillRect/>
          </a:stretch>
        </p:blipFill>
        <p:spPr>
          <a:xfrm>
            <a:off x="27705" y="1218714"/>
            <a:ext cx="2754284" cy="1553588"/>
          </a:xfrm>
          <a:prstGeom prst="rect">
            <a:avLst/>
          </a:prstGeom>
        </p:spPr>
      </p:pic>
      <p:pic>
        <p:nvPicPr>
          <p:cNvPr id="22" name="Picture 21"/>
          <p:cNvPicPr>
            <a:picLocks noChangeAspect="1"/>
          </p:cNvPicPr>
          <p:nvPr/>
        </p:nvPicPr>
        <p:blipFill>
          <a:blip r:embed="rId3"/>
          <a:stretch>
            <a:fillRect/>
          </a:stretch>
        </p:blipFill>
        <p:spPr>
          <a:xfrm>
            <a:off x="430181" y="2719379"/>
            <a:ext cx="1949332" cy="545813"/>
          </a:xfrm>
          <a:prstGeom prst="rect">
            <a:avLst/>
          </a:prstGeom>
        </p:spPr>
      </p:pic>
      <p:pic>
        <p:nvPicPr>
          <p:cNvPr id="23" name="Picture 22"/>
          <p:cNvPicPr>
            <a:picLocks noChangeAspect="1"/>
          </p:cNvPicPr>
          <p:nvPr/>
        </p:nvPicPr>
        <p:blipFill>
          <a:blip r:embed="rId4"/>
          <a:stretch>
            <a:fillRect/>
          </a:stretch>
        </p:blipFill>
        <p:spPr>
          <a:xfrm>
            <a:off x="380649" y="3452090"/>
            <a:ext cx="2048395" cy="1194897"/>
          </a:xfrm>
          <a:prstGeom prst="rect">
            <a:avLst/>
          </a:prstGeom>
        </p:spPr>
      </p:pic>
      <p:pic>
        <p:nvPicPr>
          <p:cNvPr id="24" name="Picture 23"/>
          <p:cNvPicPr>
            <a:picLocks noChangeAspect="1"/>
          </p:cNvPicPr>
          <p:nvPr/>
        </p:nvPicPr>
        <p:blipFill>
          <a:blip r:embed="rId5"/>
          <a:stretch>
            <a:fillRect/>
          </a:stretch>
        </p:blipFill>
        <p:spPr>
          <a:xfrm>
            <a:off x="141403" y="4833885"/>
            <a:ext cx="2801303" cy="633699"/>
          </a:xfrm>
          <a:prstGeom prst="rect">
            <a:avLst/>
          </a:prstGeom>
        </p:spPr>
      </p:pic>
      <p:pic>
        <p:nvPicPr>
          <p:cNvPr id="25" name="Picture 24"/>
          <p:cNvPicPr>
            <a:picLocks noChangeAspect="1"/>
          </p:cNvPicPr>
          <p:nvPr/>
        </p:nvPicPr>
        <p:blipFill>
          <a:blip r:embed="rId6"/>
          <a:stretch>
            <a:fillRect/>
          </a:stretch>
        </p:blipFill>
        <p:spPr>
          <a:xfrm>
            <a:off x="187037" y="6068856"/>
            <a:ext cx="2755669" cy="442875"/>
          </a:xfrm>
          <a:prstGeom prst="rect">
            <a:avLst/>
          </a:prstGeom>
        </p:spPr>
      </p:pic>
      <p:pic>
        <p:nvPicPr>
          <p:cNvPr id="26" name="Picture 25"/>
          <p:cNvPicPr>
            <a:picLocks noChangeAspect="1"/>
          </p:cNvPicPr>
          <p:nvPr/>
        </p:nvPicPr>
        <p:blipFill>
          <a:blip r:embed="rId7"/>
          <a:stretch>
            <a:fillRect/>
          </a:stretch>
        </p:blipFill>
        <p:spPr>
          <a:xfrm>
            <a:off x="4336610" y="1303721"/>
            <a:ext cx="7570176" cy="2085448"/>
          </a:xfrm>
          <a:prstGeom prst="rect">
            <a:avLst/>
          </a:prstGeom>
        </p:spPr>
      </p:pic>
      <p:sp>
        <p:nvSpPr>
          <p:cNvPr id="27" name="TextBox 26"/>
          <p:cNvSpPr txBox="1"/>
          <p:nvPr/>
        </p:nvSpPr>
        <p:spPr>
          <a:xfrm>
            <a:off x="6273339" y="3873461"/>
            <a:ext cx="2728889" cy="1815882"/>
          </a:xfrm>
          <a:prstGeom prst="rect">
            <a:avLst/>
          </a:prstGeom>
          <a:noFill/>
        </p:spPr>
        <p:txBody>
          <a:bodyPr wrap="none" rtlCol="0">
            <a:spAutoFit/>
          </a:bodyPr>
          <a:lstStyle/>
          <a:p>
            <a:pPr marL="285750" indent="-285750">
              <a:buFont typeface="Arial" panose="020B0604020202020204" pitchFamily="34" charset="0"/>
              <a:buChar char="•"/>
            </a:pPr>
            <a:r>
              <a:rPr lang="en-US" sz="2800" dirty="0"/>
              <a:t>Ease of Use</a:t>
            </a:r>
          </a:p>
          <a:p>
            <a:pPr marL="285750" indent="-285750">
              <a:buFont typeface="Arial" panose="020B0604020202020204" pitchFamily="34" charset="0"/>
              <a:buChar char="•"/>
            </a:pPr>
            <a:r>
              <a:rPr lang="en-US" sz="2800" dirty="0"/>
              <a:t>Functionality</a:t>
            </a:r>
          </a:p>
          <a:p>
            <a:pPr marL="285750" indent="-285750">
              <a:buFont typeface="Arial" panose="020B0604020202020204" pitchFamily="34" charset="0"/>
              <a:buChar char="•"/>
            </a:pPr>
            <a:r>
              <a:rPr lang="en-US" sz="2800" dirty="0"/>
              <a:t>Time Tracking</a:t>
            </a:r>
          </a:p>
          <a:p>
            <a:pPr marL="285750" indent="-285750">
              <a:buFont typeface="Arial" panose="020B0604020202020204" pitchFamily="34" charset="0"/>
              <a:buChar char="•"/>
            </a:pPr>
            <a:r>
              <a:rPr lang="en-US" sz="2800" dirty="0"/>
              <a:t>Reporting Tools</a:t>
            </a:r>
          </a:p>
        </p:txBody>
      </p:sp>
    </p:spTree>
    <p:extLst>
      <p:ext uri="{BB962C8B-B14F-4D97-AF65-F5344CB8AC3E}">
        <p14:creationId xmlns:p14="http://schemas.microsoft.com/office/powerpoint/2010/main" val="736612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B8FAA-76D4-43CA-807F-2E69F5438E96}"/>
              </a:ext>
            </a:extLst>
          </p:cNvPr>
          <p:cNvSpPr>
            <a:spLocks noGrp="1"/>
          </p:cNvSpPr>
          <p:nvPr>
            <p:ph type="title"/>
          </p:nvPr>
        </p:nvSpPr>
        <p:spPr>
          <a:xfrm>
            <a:off x="0" y="1"/>
            <a:ext cx="12192000" cy="914399"/>
          </a:xfrm>
          <a:solidFill>
            <a:srgbClr val="003560"/>
          </a:solidFill>
        </p:spPr>
        <p:txBody>
          <a:bodyPr>
            <a:normAutofit/>
          </a:bodyPr>
          <a:lstStyle/>
          <a:p>
            <a:r>
              <a:rPr lang="en-US" sz="4000" dirty="0" smtClean="0"/>
              <a:t>	</a:t>
            </a:r>
            <a:r>
              <a:rPr lang="en-US" sz="4000" b="1" dirty="0" smtClean="0">
                <a:solidFill>
                  <a:schemeClr val="bg1"/>
                </a:solidFill>
                <a:latin typeface="Arial" panose="020B0604020202020204" pitchFamily="34" charset="0"/>
                <a:cs typeface="Arial" panose="020B0604020202020204" pitchFamily="34" charset="0"/>
              </a:rPr>
              <a:t>ZOHO Basics</a:t>
            </a:r>
            <a:endParaRPr lang="en-US" sz="4000" b="1" dirty="0">
              <a:solidFill>
                <a:schemeClr val="bg1"/>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stretch>
            <a:fillRect/>
          </a:stretch>
        </p:blipFill>
        <p:spPr>
          <a:xfrm>
            <a:off x="1105800" y="970081"/>
            <a:ext cx="10094215" cy="5839386"/>
          </a:xfrm>
          <a:prstGeom prst="rect">
            <a:avLst/>
          </a:prstGeom>
        </p:spPr>
      </p:pic>
    </p:spTree>
    <p:extLst>
      <p:ext uri="{BB962C8B-B14F-4D97-AF65-F5344CB8AC3E}">
        <p14:creationId xmlns:p14="http://schemas.microsoft.com/office/powerpoint/2010/main" val="12769329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B8FAA-76D4-43CA-807F-2E69F5438E96}"/>
              </a:ext>
            </a:extLst>
          </p:cNvPr>
          <p:cNvSpPr>
            <a:spLocks noGrp="1"/>
          </p:cNvSpPr>
          <p:nvPr>
            <p:ph type="title"/>
          </p:nvPr>
        </p:nvSpPr>
        <p:spPr>
          <a:xfrm>
            <a:off x="0" y="1"/>
            <a:ext cx="12192000" cy="914399"/>
          </a:xfrm>
          <a:solidFill>
            <a:srgbClr val="003560"/>
          </a:solidFill>
        </p:spPr>
        <p:txBody>
          <a:bodyPr>
            <a:normAutofit/>
          </a:bodyPr>
          <a:lstStyle/>
          <a:p>
            <a:r>
              <a:rPr lang="en-US" sz="4000" dirty="0" smtClean="0"/>
              <a:t>	</a:t>
            </a:r>
            <a:r>
              <a:rPr lang="en-US" sz="4000" b="1" dirty="0" smtClean="0">
                <a:solidFill>
                  <a:schemeClr val="bg1"/>
                </a:solidFill>
                <a:latin typeface="Arial" panose="020B0604020202020204" pitchFamily="34" charset="0"/>
                <a:cs typeface="Arial" panose="020B0604020202020204" pitchFamily="34" charset="0"/>
              </a:rPr>
              <a:t>PM in Action</a:t>
            </a:r>
            <a:endParaRPr lang="en-US" sz="4000" b="1"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806118" y="914400"/>
            <a:ext cx="10579764" cy="5943600"/>
          </a:xfrm>
          <a:prstGeom prst="rect">
            <a:avLst/>
          </a:prstGeom>
        </p:spPr>
      </p:pic>
    </p:spTree>
    <p:extLst>
      <p:ext uri="{BB962C8B-B14F-4D97-AF65-F5344CB8AC3E}">
        <p14:creationId xmlns:p14="http://schemas.microsoft.com/office/powerpoint/2010/main" val="1109394390"/>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5ABA38F9DAE4F45BF50C2BBC881A50E" ma:contentTypeVersion="30" ma:contentTypeDescription="Create a new document." ma:contentTypeScope="" ma:versionID="f6933cf74edfaf8e9deb0a525bb3a3d3">
  <xsd:schema xmlns:xsd="http://www.w3.org/2001/XMLSchema" xmlns:xs="http://www.w3.org/2001/XMLSchema" xmlns:p="http://schemas.microsoft.com/office/2006/metadata/properties" xmlns:ns3="4637f7bb-c448-4fcd-93bf-4eb5324b3933" xmlns:ns4="bc2c60fb-3c84-4215-ab47-db51f744c126" targetNamespace="http://schemas.microsoft.com/office/2006/metadata/properties" ma:root="true" ma:fieldsID="4f5b2a51b1c76b8b52c54472568b7f9c" ns3:_="" ns4:_="">
    <xsd:import namespace="4637f7bb-c448-4fcd-93bf-4eb5324b3933"/>
    <xsd:import namespace="bc2c60fb-3c84-4215-ab47-db51f744c126"/>
    <xsd:element name="properties">
      <xsd:complexType>
        <xsd:sequence>
          <xsd:element name="documentManagement">
            <xsd:complexType>
              <xsd:all>
                <xsd:element ref="ns3:MediaServiceMetadata" minOccurs="0"/>
                <xsd:element ref="ns3:MediaServiceFastMetadata" minOccurs="0"/>
                <xsd:element ref="ns3:MediaServiceEventHashCode" minOccurs="0"/>
                <xsd:element ref="ns3:MediaServiceGenerationTime" minOccurs="0"/>
                <xsd:element ref="ns3:NotebookType" minOccurs="0"/>
                <xsd:element ref="ns3:FolderType" minOccurs="0"/>
                <xsd:element ref="ns3:CultureName" minOccurs="0"/>
                <xsd:element ref="ns3:AppVersion" minOccurs="0"/>
                <xsd:element ref="ns3:TeamsChannelId" minOccurs="0"/>
                <xsd:element ref="ns3:Owner" minOccurs="0"/>
                <xsd:element ref="ns3:DefaultSectionNames" minOccurs="0"/>
                <xsd:element ref="ns3:Templates" minOccurs="0"/>
                <xsd:element ref="ns3:Teachers" minOccurs="0"/>
                <xsd:element ref="ns3:Students" minOccurs="0"/>
                <xsd:element ref="ns3:Student_Groups" minOccurs="0"/>
                <xsd:element ref="ns3:Invited_Teachers" minOccurs="0"/>
                <xsd:element ref="ns3:Invited_Students" minOccurs="0"/>
                <xsd:element ref="ns3:Self_Registration_Enabled" minOccurs="0"/>
                <xsd:element ref="ns3:Has_Teacher_Only_SectionGroup" minOccurs="0"/>
                <xsd:element ref="ns3:Is_Collaboration_Space_Locked" minOccurs="0"/>
                <xsd:element ref="ns3:IsNotebookLocked" minOccurs="0"/>
                <xsd:element ref="ns4:SharedWithUsers" minOccurs="0"/>
                <xsd:element ref="ns4:SharedWithDetails" minOccurs="0"/>
                <xsd:element ref="ns4:SharingHintHash" minOccurs="0"/>
                <xsd:element ref="ns3:MediaServiceAutoTags" minOccurs="0"/>
                <xsd:element ref="ns3:MediaServiceOCR" minOccurs="0"/>
                <xsd:element ref="ns3:MediaServiceDateTaken"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37f7bb-c448-4fcd-93bf-4eb5324b393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0" nillable="true" ma:displayName="MediaServiceEventHashCode" ma:hidden="true" ma:internalName="MediaServiceEventHashCode"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NotebookType" ma:index="12" nillable="true" ma:displayName="Notebook Type" ma:internalName="NotebookType">
      <xsd:simpleType>
        <xsd:restriction base="dms:Text"/>
      </xsd:simpleType>
    </xsd:element>
    <xsd:element name="FolderType" ma:index="13" nillable="true" ma:displayName="Folder Type" ma:internalName="FolderType">
      <xsd:simpleType>
        <xsd:restriction base="dms:Text"/>
      </xsd:simpleType>
    </xsd:element>
    <xsd:element name="CultureName" ma:index="14" nillable="true" ma:displayName="Culture Name" ma:internalName="CultureName">
      <xsd:simpleType>
        <xsd:restriction base="dms:Text"/>
      </xsd:simpleType>
    </xsd:element>
    <xsd:element name="AppVersion" ma:index="15" nillable="true" ma:displayName="App Version" ma:internalName="AppVersion">
      <xsd:simpleType>
        <xsd:restriction base="dms:Text"/>
      </xsd:simpleType>
    </xsd:element>
    <xsd:element name="TeamsChannelId" ma:index="16" nillable="true" ma:displayName="Teams Channel Id" ma:internalName="TeamsChannelId">
      <xsd:simpleType>
        <xsd:restriction base="dms:Text"/>
      </xsd:simpleType>
    </xsd:element>
    <xsd:element name="Owner" ma:index="17"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8" nillable="true" ma:displayName="Default Section Names" ma:internalName="DefaultSectionNames">
      <xsd:simpleType>
        <xsd:restriction base="dms:Note">
          <xsd:maxLength value="255"/>
        </xsd:restriction>
      </xsd:simpleType>
    </xsd:element>
    <xsd:element name="Templates" ma:index="19" nillable="true" ma:displayName="Templates" ma:internalName="Templates">
      <xsd:simpleType>
        <xsd:restriction base="dms:Note">
          <xsd:maxLength value="255"/>
        </xsd:restriction>
      </xsd:simpleType>
    </xsd:element>
    <xsd:element name="Teachers" ma:index="20"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21"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22"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23" nillable="true" ma:displayName="Invited Teachers" ma:internalName="Invited_Teachers">
      <xsd:simpleType>
        <xsd:restriction base="dms:Note">
          <xsd:maxLength value="255"/>
        </xsd:restriction>
      </xsd:simpleType>
    </xsd:element>
    <xsd:element name="Invited_Students" ma:index="24" nillable="true" ma:displayName="Invited Students" ma:internalName="Invited_Students">
      <xsd:simpleType>
        <xsd:restriction base="dms:Note">
          <xsd:maxLength value="255"/>
        </xsd:restriction>
      </xsd:simpleType>
    </xsd:element>
    <xsd:element name="Self_Registration_Enabled" ma:index="25" nillable="true" ma:displayName="Self Registration Enabled" ma:internalName="Self_Registration_Enabled">
      <xsd:simpleType>
        <xsd:restriction base="dms:Boolean"/>
      </xsd:simpleType>
    </xsd:element>
    <xsd:element name="Has_Teacher_Only_SectionGroup" ma:index="26" nillable="true" ma:displayName="Has Teacher Only SectionGroup" ma:internalName="Has_Teacher_Only_SectionGroup">
      <xsd:simpleType>
        <xsd:restriction base="dms:Boolean"/>
      </xsd:simpleType>
    </xsd:element>
    <xsd:element name="Is_Collaboration_Space_Locked" ma:index="27" nillable="true" ma:displayName="Is Collaboration Space Locked" ma:internalName="Is_Collaboration_Space_Locked">
      <xsd:simpleType>
        <xsd:restriction base="dms:Boolean"/>
      </xsd:simpleType>
    </xsd:element>
    <xsd:element name="IsNotebookLocked" ma:index="28" nillable="true" ma:displayName="Is Notebook Locked" ma:internalName="IsNotebookLocked">
      <xsd:simpleType>
        <xsd:restriction base="dms:Boolean"/>
      </xsd:simpleType>
    </xsd:element>
    <xsd:element name="MediaServiceAutoTags" ma:index="32" nillable="true" ma:displayName="Tags" ma:internalName="MediaServiceAutoTags" ma:readOnly="true">
      <xsd:simpleType>
        <xsd:restriction base="dms:Text"/>
      </xsd:simpleType>
    </xsd:element>
    <xsd:element name="MediaServiceOCR" ma:index="33" nillable="true" ma:displayName="Extracted Text" ma:internalName="MediaServiceOCR" ma:readOnly="true">
      <xsd:simpleType>
        <xsd:restriction base="dms:Note">
          <xsd:maxLength value="255"/>
        </xsd:restriction>
      </xsd:simpleType>
    </xsd:element>
    <xsd:element name="MediaServiceDateTaken" ma:index="34" nillable="true" ma:displayName="MediaServiceDateTaken" ma:hidden="true" ma:internalName="MediaServiceDateTaken" ma:readOnly="true">
      <xsd:simpleType>
        <xsd:restriction base="dms:Text"/>
      </xsd:simpleType>
    </xsd:element>
    <xsd:element name="MediaServiceLocation" ma:index="35" nillable="true" ma:displayName="Location" ma:internalName="MediaServiceLocation" ma:readOnly="true">
      <xsd:simpleType>
        <xsd:restriction base="dms:Text"/>
      </xsd:simpleType>
    </xsd:element>
    <xsd:element name="MediaServiceAutoKeyPoints" ma:index="36" nillable="true" ma:displayName="MediaServiceAutoKeyPoints" ma:hidden="true" ma:internalName="MediaServiceAutoKeyPoints" ma:readOnly="true">
      <xsd:simpleType>
        <xsd:restriction base="dms:Note"/>
      </xsd:simpleType>
    </xsd:element>
    <xsd:element name="MediaServiceKeyPoints" ma:index="3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c2c60fb-3c84-4215-ab47-db51f744c126" elementFormDefault="qualified">
    <xsd:import namespace="http://schemas.microsoft.com/office/2006/documentManagement/types"/>
    <xsd:import namespace="http://schemas.microsoft.com/office/infopath/2007/PartnerControls"/>
    <xsd:element name="SharedWithUsers" ma:index="2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0" nillable="true" ma:displayName="Shared With Details" ma:internalName="SharedWithDetails" ma:readOnly="true">
      <xsd:simpleType>
        <xsd:restriction base="dms:Note">
          <xsd:maxLength value="255"/>
        </xsd:restriction>
      </xsd:simpleType>
    </xsd:element>
    <xsd:element name="SharingHintHash" ma:index="3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Invited_Teachers xmlns="4637f7bb-c448-4fcd-93bf-4eb5324b3933" xsi:nil="true"/>
    <Has_Teacher_Only_SectionGroup xmlns="4637f7bb-c448-4fcd-93bf-4eb5324b3933" xsi:nil="true"/>
    <NotebookType xmlns="4637f7bb-c448-4fcd-93bf-4eb5324b3933" xsi:nil="true"/>
    <Is_Collaboration_Space_Locked xmlns="4637f7bb-c448-4fcd-93bf-4eb5324b3933" xsi:nil="true"/>
    <Templates xmlns="4637f7bb-c448-4fcd-93bf-4eb5324b3933" xsi:nil="true"/>
    <Self_Registration_Enabled xmlns="4637f7bb-c448-4fcd-93bf-4eb5324b3933" xsi:nil="true"/>
    <FolderType xmlns="4637f7bb-c448-4fcd-93bf-4eb5324b3933" xsi:nil="true"/>
    <Invited_Students xmlns="4637f7bb-c448-4fcd-93bf-4eb5324b3933" xsi:nil="true"/>
    <IsNotebookLocked xmlns="4637f7bb-c448-4fcd-93bf-4eb5324b3933" xsi:nil="true"/>
    <DefaultSectionNames xmlns="4637f7bb-c448-4fcd-93bf-4eb5324b3933" xsi:nil="true"/>
    <CultureName xmlns="4637f7bb-c448-4fcd-93bf-4eb5324b3933" xsi:nil="true"/>
    <AppVersion xmlns="4637f7bb-c448-4fcd-93bf-4eb5324b3933" xsi:nil="true"/>
    <TeamsChannelId xmlns="4637f7bb-c448-4fcd-93bf-4eb5324b3933" xsi:nil="true"/>
    <Teachers xmlns="4637f7bb-c448-4fcd-93bf-4eb5324b3933">
      <UserInfo>
        <DisplayName/>
        <AccountId xsi:nil="true"/>
        <AccountType/>
      </UserInfo>
    </Teachers>
    <Students xmlns="4637f7bb-c448-4fcd-93bf-4eb5324b3933">
      <UserInfo>
        <DisplayName/>
        <AccountId xsi:nil="true"/>
        <AccountType/>
      </UserInfo>
    </Students>
    <Owner xmlns="4637f7bb-c448-4fcd-93bf-4eb5324b3933">
      <UserInfo>
        <DisplayName/>
        <AccountId xsi:nil="true"/>
        <AccountType/>
      </UserInfo>
    </Owner>
    <Student_Groups xmlns="4637f7bb-c448-4fcd-93bf-4eb5324b3933">
      <UserInfo>
        <DisplayName/>
        <AccountId xsi:nil="true"/>
        <AccountType/>
      </UserInfo>
    </Student_Group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BD0C0BC-047D-42BC-9C3C-FEB2CBE35F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637f7bb-c448-4fcd-93bf-4eb5324b3933"/>
    <ds:schemaRef ds:uri="bc2c60fb-3c84-4215-ab47-db51f744c12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C81DBFF-F842-4E6E-B079-38F8179FA044}">
  <ds:schemaRefs>
    <ds:schemaRef ds:uri="http://purl.org/dc/terms/"/>
    <ds:schemaRef ds:uri="http://schemas.microsoft.com/office/2006/metadata/properties"/>
    <ds:schemaRef ds:uri="http://schemas.microsoft.com/office/2006/documentManagement/types"/>
    <ds:schemaRef ds:uri="http://purl.org/dc/elements/1.1/"/>
    <ds:schemaRef ds:uri="http://www.w3.org/XML/1998/namespace"/>
    <ds:schemaRef ds:uri="http://schemas.microsoft.com/office/infopath/2007/PartnerControls"/>
    <ds:schemaRef ds:uri="http://purl.org/dc/dcmitype/"/>
    <ds:schemaRef ds:uri="bc2c60fb-3c84-4215-ab47-db51f744c126"/>
    <ds:schemaRef ds:uri="http://schemas.openxmlformats.org/package/2006/metadata/core-properties"/>
    <ds:schemaRef ds:uri="4637f7bb-c448-4fcd-93bf-4eb5324b3933"/>
  </ds:schemaRefs>
</ds:datastoreItem>
</file>

<file path=customXml/itemProps3.xml><?xml version="1.0" encoding="utf-8"?>
<ds:datastoreItem xmlns:ds="http://schemas.openxmlformats.org/officeDocument/2006/customXml" ds:itemID="{450EEF4D-44C0-4E0E-BE60-BA4036DD5BD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2535</TotalTime>
  <Words>547</Words>
  <Application>Microsoft Office PowerPoint</Application>
  <PresentationFormat>Widescreen</PresentationFormat>
  <Paragraphs>136</Paragraphs>
  <Slides>22</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27" baseType="lpstr">
      <vt:lpstr>Arial</vt:lpstr>
      <vt:lpstr>Calibri</vt:lpstr>
      <vt:lpstr>Calibri Light</vt:lpstr>
      <vt:lpstr>1_Office Theme</vt:lpstr>
      <vt:lpstr>Document</vt:lpstr>
      <vt:lpstr>Preparing Students for the 21st Century Workforce  Guiding team-based project work using a project management framework </vt:lpstr>
      <vt:lpstr> Agenda</vt:lpstr>
      <vt:lpstr> Project Management Overview</vt:lpstr>
      <vt:lpstr> Project Management Overview</vt:lpstr>
      <vt:lpstr> EPMA: Team-Based Project Work</vt:lpstr>
      <vt:lpstr> EPMA: Team-Based Project Work Challenges</vt:lpstr>
      <vt:lpstr> Project Management Software Applications</vt:lpstr>
      <vt:lpstr> ZOHO Basics</vt:lpstr>
      <vt:lpstr> PM in Action</vt:lpstr>
      <vt:lpstr> PM in Action</vt:lpstr>
      <vt:lpstr> Today’s PM Framework Goal</vt:lpstr>
      <vt:lpstr> Scope, Milestone, and Task Approach</vt:lpstr>
      <vt:lpstr> Project Management: Breakout Activity</vt:lpstr>
      <vt:lpstr> Project Management: Breakout Activity</vt:lpstr>
      <vt:lpstr> Project Management: Breakout Activity</vt:lpstr>
      <vt:lpstr> Project Management: Breakout Activity</vt:lpstr>
      <vt:lpstr> Project Management: Breakout Activity</vt:lpstr>
      <vt:lpstr> PM Considerations</vt:lpstr>
      <vt:lpstr> Project Management:  SCRUM Framework</vt:lpstr>
      <vt:lpstr> Virtual Teaching with PM Frameworks:  Challenges, Benefits, and Innovation </vt:lpstr>
      <vt:lpstr> Acknowledgments &amp; Thanks</vt:lpstr>
      <vt:lpstr> Q&amp;A</vt:lpstr>
    </vt:vector>
  </TitlesOfParts>
  <Company>Westminster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Environmental Project Management Academy (EPMA)</dc:title>
  <dc:creator>Brian A. Petrus</dc:creator>
  <cp:lastModifiedBy>Helen M. Boylan Funari</cp:lastModifiedBy>
  <cp:revision>176</cp:revision>
  <dcterms:created xsi:type="dcterms:W3CDTF">2019-09-13T17:42:25Z</dcterms:created>
  <dcterms:modified xsi:type="dcterms:W3CDTF">2020-08-04T12:12:09Z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0x01010045ABA38F9DAE4F45BF50C2BBC881A50E</vt:lpwstr>
  </property>
</Properties>
</file>